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45" r:id="rId2"/>
    <p:sldId id="347" r:id="rId3"/>
    <p:sldId id="357" r:id="rId4"/>
    <p:sldId id="359" r:id="rId5"/>
    <p:sldId id="355" r:id="rId6"/>
    <p:sldId id="346" r:id="rId7"/>
    <p:sldId id="369" r:id="rId8"/>
    <p:sldId id="353" r:id="rId9"/>
    <p:sldId id="370" r:id="rId10"/>
    <p:sldId id="348" r:id="rId11"/>
    <p:sldId id="314" r:id="rId12"/>
    <p:sldId id="350" r:id="rId13"/>
    <p:sldId id="363" r:id="rId14"/>
    <p:sldId id="364" r:id="rId15"/>
    <p:sldId id="366" r:id="rId16"/>
    <p:sldId id="367" r:id="rId17"/>
    <p:sldId id="368" r:id="rId18"/>
    <p:sldId id="362" r:id="rId19"/>
    <p:sldId id="35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61DBE"/>
    <a:srgbClr val="4448E1"/>
    <a:srgbClr val="7750FE"/>
    <a:srgbClr val="54B48E"/>
    <a:srgbClr val="524199"/>
    <a:srgbClr val="A0FF8A"/>
    <a:srgbClr val="681EDC"/>
    <a:srgbClr val="7175E9"/>
    <a:srgbClr val="A68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8" autoAdjust="0"/>
    <p:restoredTop sz="96236" autoAdjust="0"/>
  </p:normalViewPr>
  <p:slideViewPr>
    <p:cSldViewPr snapToGrid="0">
      <p:cViewPr varScale="1">
        <p:scale>
          <a:sx n="103" d="100"/>
          <a:sy n="103" d="100"/>
        </p:scale>
        <p:origin x="88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16:22:42.3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2578 24575,'2'-11'0,"1"0"0,0 0 0,1 0 0,0 0 0,11-18 0,34-46 0,-26 42 0,463-639 0,-408 568 0,-3 6 0,114-116 0,68-21 0,-204 194 0,149-121 0,-160 125 0,115-93 0,-136 115 0,467-314 0,-388 274 0,-63 37 0,-1-2 0,62-46 0,-84 56 0,28-16 0,-28 18 0,0 0 0,19-16 0,-27 19 0,0 1 0,1 0 0,0 0 0,8-3 0,-9 5 0,-1-1 0,1 0 0,-1 0 0,0 0 0,0-1 0,8-7 0,-12 7 0,-8 4 0,-9 3 0,4 4 0,0 0 0,-16 13 0,20-14 0,1 0 0,-2-1 0,1 1 0,-1-2 0,1 1 0,-19 5 0,18-8 0,-11 3 0,20-6 0,13-6 0,0-1 0,0 0 0,14-11 0,-18 12 0,-1 0 0,1 1 0,0 1 0,1 0 0,-1 0 0,17-5 0,-19 7 0,7-2 0,-11 7 0,-5 5 0,-18 25 0,-36 47 0,16-25 0,-12 13 0,50-64 0,0 0 0,0 1 0,1-1 0,-1 1 0,1-1 0,0 1 0,0-1 0,0 1 0,0 4 0,1-7 0,0 0 0,0 0 0,0-1 0,0 1 0,0 0 0,0-1 0,0 1 0,1 0 0,-1-1 0,0 1 0,0 0 0,1-1 0,-1 1 0,0 0 0,1-1 0,-1 1 0,0-1 0,1 1 0,-1 0 0,1-1 0,0 1 0,0 0 0,0-1 0,0 0 0,0 1 0,0-1 0,1 0 0,-1 0 0,0 0 0,0 0 0,0 0 0,0 0 0,0 0 0,0 0 0,1 0 0,-1 0 0,0-1 0,0 1 0,0-1 0,2 0 0,-1 0 0,1-1 0,0 1 0,0-1 0,-1 0 0,1 0 0,-1 0 0,0 0 0,0 0 0,0 0 0,0-1 0,0 1 0,0-1 0,0 1 0,-1-1 0,1 0 0,0-2 0,4-9 0,-2 0 0,5-17 0,0 0 0,-7 26 0,1-1 0,0 1 0,0 0 0,8-9 0,10-19 0,-20 32 0,0-1 0,-1 0 0,1 0 0,-1 0 0,1 0 0,-1 0 0,1 0 0,-1 0 0,0 0 0,0 0 0,0 0 0,0 0 0,-1 0 0,1 0 0,0 0 0,-1-1 0,0 1 0,1 1 0,-1 0 0,1 0 0,-1 0 0,1 0 0,-1 0 0,0 0 0,1 0 0,-1 0 0,0 0 0,0 0 0,0 0 0,0 1 0,0-1 0,0 0 0,0 0 0,0 1 0,0-1 0,0 1 0,0-1 0,-2 0 0,0 1 0,0-1 0,1 1 0,-1 0 0,0 0 0,0 0 0,0 0 0,0 0 0,0 1 0,-2 0 0,-8 3 0,1 0 0,1 1 0,-15 7 0,21-10 0,-13 7 0,10-4 0,0-1 0,-1 0 0,1 0 0,-1-1 0,0 0 0,1-1 0,-1 1 0,0-2 0,-16 2 0,3-3 0,13 1 0,0 0 0,0-1 0,-1-1 0,1 1 0,0-1 0,-14-4 0,22 4 0,0 1 0,-1 0 0,1-1 0,0 1 0,0-1 0,0 1 0,0-1 0,0 0 0,0 0 0,0 1 0,0-1 0,0 0 0,0 0 0,1 0 0,-1 0 0,0 0 0,0 0 0,1 0 0,-1 0 0,1 0 0,-1 0 0,1 0 0,-1 0 0,1-1 0,0 1 0,0 0 0,-1 0 0,1 0 0,0-1 0,0 1 0,0 0 0,0 0 0,0-1 0,1 1 0,-1 0 0,0 0 0,0 0 0,1 0 0,-1-1 0,1 1 0,-1 0 0,1 0 0,0 0 0,-1 0 0,2-1 0,2-4 0,0 1 0,0 0 0,0 0 0,1 0 0,0 0 0,9-7 0,-1 4-105,0 0 0,1 0 0,-1 1 0,1 1 0,1 1 0,-1 0 0,1 0 0,0 2 0,0-1 0,0 2 0,0 0 0,25 1 0,-23 1-6721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16:22:56.6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323 1 24575,'35'24'0,"-30"-22"0,0 1 0,-1 0 0,1 0 0,-1 0 0,0 1 0,0-1 0,0 1 0,0 0 0,3 4 0,9 22 0,0 1 0,-3 0 0,0 0 0,13 57 0,-19-64 0,54 201 0,-41-147 0,2 18 0,19 188 0,-30 101 0,-12-312 0,-4-1 0,-2 1 0,-24 94 0,7-73 0,-3 0 0,-5-2 0,-4-2 0,-4-1 0,-76 123 0,82-157 0,-97 138 0,117-173 0,-20 35 0,24-36 0,-2-1 0,-23 31 0,27-40 0,0-1 0,-16 12 0,23-20 0,1 1 0,0-1 0,-1 0 0,1 0 0,0 1 0,-1-1 0,1 0 0,0 0 0,-1 0 0,1 1 0,0-1 0,-1 0 0,1 0 0,0 0 0,-1 0 0,1 0 0,-1 0 0,1 0 0,0 0 0,-1 0 0,1 0 0,-1 0 0,1 0 0,0 0 0,-1 0 0,1 0 0,-1-1 0,1 1 0,0 0 0,-1 0 0,1 0 0,0-1 0,-1 1 0,0 0 0,-5-17 0,5-22 0,6 5 0,15-55 0,-3 12 0,-12 51 0,12-84 0,-16 96 0,0 0 0,-1 0 0,-1 0 0,0 0 0,-7-25 0,6 28 0,4 14 0,4 19 0,-1 38 0,-4 111 0,-3-83 0,1-74 0,0 0 0,-6 23 0,4-26 0,1-1 0,1 1 0,-1-1 0,2 1 0,-1-1 0,2 12 0,0-20 0,-1 0 0,1 0 0,0-1 0,-1 1 0,1 0 0,0-1 0,0 1 0,0-1 0,0 1 0,1-1 0,-1 0 0,0 1 0,1-1 0,-1 0 0,0 0 0,1 0 0,-1 0 0,1 0 0,0 0 0,-1 0 0,1-1 0,0 1 0,2 0 0,6 2 0,1 0 0,19 2 0,-15-3 0,59 14 219,-41-8-615,0-1 0,0-2 0,45 2 0,-60-7-6430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67EFE-EB49-424C-A280-6CB648CF97DA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A5D1A-7631-4EF5-BE7E-A893CF7DE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09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8A2D7-82F0-3428-EABA-F27565D2E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2B3876-A6E3-EA04-D625-8CEFDFC69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F9766-28C6-B8DC-697E-F551D9D5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81A14-042D-878A-692F-EF0508A29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361DD-29B2-8A7C-D86E-1D776F969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97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96446-4AAF-E26D-19BB-69FF9AFB5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FE74A0-4F91-44EF-E522-A76E27975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432C0-A5A5-318C-0448-1090E9547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B7A83-3E7A-4A8F-2A1D-0420E40FC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A36BD-43C4-DF0C-65DD-26E851341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48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150633-44D3-ACDF-3297-30281174B7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C208F8-09A3-4929-66E1-E430E861C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23AF9-B280-2EE7-6C9A-C6C9D3299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182A6-847A-635F-D7D4-3B68C69BE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ECE73-6626-95F9-B823-E0F96BBE4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1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6B95D-CACB-F25C-F0DE-6EA58CCCE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18FDD-7B95-AEAA-33D2-D78D7A531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3ECD2-A2DD-F558-A084-B656FFC99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3B01B-B1A3-7DD7-2E57-215DC167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11C2B-B85F-4DA3-A0DF-4598D246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13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4AD13-4B34-093A-F271-D1172F411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50507-9B99-39F8-47E8-350BDAF45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C3054-2745-24DB-CEFC-41D339D3A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E5756-8C1F-EA82-332D-C85392F2B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11E70-C5C3-7599-A195-0152DEB18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03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54130-E6D3-C784-2584-10649E6FD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4C2C5-1699-207E-DC61-437DA265A3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B3F634-5820-2562-4E91-AB80F7AE2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390DE-B048-12E1-E2A3-ED5A10F41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850EA-A6F0-755D-1B76-BE6C54DF4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D96F7-B954-E929-57C8-3F78584E5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85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E66E3-56F8-9120-DCE2-1F6749803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9E507-9C2D-8EEB-8CB5-E5FAA977C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8CA47-D64F-1C37-4320-8A2A603A9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B8B6C3-1705-4149-D4C4-DA77A213F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72395C-B103-3837-35EE-30616A9038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0682DA-058A-4FB8-D95A-7597D7336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C03B79-F00F-9BD0-F85B-7A128FC5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3AFFB2-C76E-C576-2E08-EF9AE13EE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82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3716F-EF68-4907-C871-4B9C0FED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4EE56-BC6A-9A8A-A2FA-C89CD881C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BD76D-E8B5-6045-EB45-EFAC0EAC9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43B67-3DA5-F34A-FBE2-FB1425181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83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58D09A-C253-880B-E180-34B254C79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2FCD82-D268-E405-6CE6-FFEE4A2E3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F4D9-1F06-FBE7-BCC7-6522BC7E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04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4A4E8-E79F-7AF0-A926-9F51C0A94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EEA8C-1325-14A7-9F02-DF340518B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F70EC-9236-B058-AA57-ABC17B32D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DDCCB9-8057-5346-7B69-DFD4F22E6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2279A-353C-6306-70D1-3AFC73283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763DC-0C18-4F45-55E5-94E4A4C6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2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11405-C6A6-A6C0-B81F-6EA3BE6E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38AC45-791E-7C7F-6150-935BBBDBD5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4867A-2A38-851F-4CEE-034C8306D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04D02-DE6E-C38C-59F7-811E6BE4B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462E-8353-49FD-BB11-D54F3F8226B7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B08B8-3663-511A-4934-30255AF97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46965-CDF1-258B-4D8C-8A7DA43E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88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B79D83-7ADF-6A98-D4F8-CFE231350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4FFC7-20A7-E30B-2E48-027F450C1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CB260-45EC-0AA6-DC93-FCB3BA22E9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4462E-8353-49FD-BB11-D54F3F8226B7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F089C-CE4C-2A27-85E8-C4030E082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1A0C9-E76F-422A-FCBC-95E020341B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2AC1F-1FB1-4C5C-BA59-B6BBD3A6D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6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hyperlink" Target="https://www.ros.org/reps/rep-2000.html#humble-hawksbill-may-2022-may-2027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docs.ros.org/en/humble/Installation.htm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support.broadcom.com/" TargetMode="External"/><Relationship Id="rId13" Type="http://schemas.openxmlformats.org/officeDocument/2006/relationships/image" Target="../media/image11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12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2.png"/><Relationship Id="rId10" Type="http://schemas.openxmlformats.org/officeDocument/2006/relationships/hyperlink" Target="https://knowledge.broadcom.com/external/article?articleNumber=344595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support.broadcom.com/group/ecx/productdownloads?subfamily=VMware%20Workstation%20Pro&amp;freeDownloads=true" TargetMode="External"/><Relationship Id="rId1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4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6.wdp"/><Relationship Id="rId4" Type="http://schemas.openxmlformats.org/officeDocument/2006/relationships/image" Target="../media/image10.png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7.wdp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7.wdp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477C4-460B-E0EA-7800-A1EC4CC0C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urple and blue background&#10;&#10;AI-generated content may be incorrect.">
            <a:extLst>
              <a:ext uri="{FF2B5EF4-FFF2-40B4-BE49-F238E27FC236}">
                <a16:creationId xmlns:a16="http://schemas.microsoft.com/office/drawing/2014/main" id="{40ECA851-05CA-2A9B-6C23-A35ED1616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" t="864" r="35505" b="864"/>
          <a:stretch>
            <a:fillRect/>
          </a:stretch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76CF2065-7D8F-6A61-4474-A13906DEF70D}"/>
              </a:ext>
            </a:extLst>
          </p:cNvPr>
          <p:cNvGrpSpPr/>
          <p:nvPr/>
        </p:nvGrpSpPr>
        <p:grpSpPr>
          <a:xfrm>
            <a:off x="7176767" y="2385060"/>
            <a:ext cx="2087880" cy="2087880"/>
            <a:chOff x="7289800" y="2165518"/>
            <a:chExt cx="2087880" cy="2087880"/>
          </a:xfrm>
          <a:gradFill flip="none" rotWithShape="1">
            <a:gsLst>
              <a:gs pos="0">
                <a:srgbClr val="54B48E"/>
              </a:gs>
              <a:gs pos="60000">
                <a:srgbClr val="561DBE"/>
              </a:gs>
              <a:gs pos="80000">
                <a:srgbClr val="4448E1"/>
              </a:gs>
              <a:gs pos="100000">
                <a:srgbClr val="7750FE"/>
              </a:gs>
            </a:gsLst>
            <a:lin ang="2700000" scaled="1"/>
            <a:tileRect/>
          </a:gradFill>
        </p:grpSpPr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45DA9FB5-A329-EC15-68F5-4FA419874ED0}"/>
                </a:ext>
              </a:extLst>
            </p:cNvPr>
            <p:cNvSpPr/>
            <p:nvPr/>
          </p:nvSpPr>
          <p:spPr>
            <a:xfrm>
              <a:off x="7289800" y="2171700"/>
              <a:ext cx="502920" cy="502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BE4AE6DC-64EE-6939-06AF-CA12FDCCC293}"/>
                </a:ext>
              </a:extLst>
            </p:cNvPr>
            <p:cNvSpPr/>
            <p:nvPr/>
          </p:nvSpPr>
          <p:spPr>
            <a:xfrm>
              <a:off x="8082280" y="2165518"/>
              <a:ext cx="502920" cy="502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Oval 1033">
              <a:extLst>
                <a:ext uri="{FF2B5EF4-FFF2-40B4-BE49-F238E27FC236}">
                  <a16:creationId xmlns:a16="http://schemas.microsoft.com/office/drawing/2014/main" id="{94C8E0DB-12F0-BBEC-0225-AC0A51094324}"/>
                </a:ext>
              </a:extLst>
            </p:cNvPr>
            <p:cNvSpPr/>
            <p:nvPr/>
          </p:nvSpPr>
          <p:spPr>
            <a:xfrm>
              <a:off x="8874760" y="2165518"/>
              <a:ext cx="502920" cy="502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0B09DE3C-83C9-F9FD-2DA8-9FF13868FC6B}"/>
                </a:ext>
              </a:extLst>
            </p:cNvPr>
            <p:cNvSpPr/>
            <p:nvPr/>
          </p:nvSpPr>
          <p:spPr>
            <a:xfrm>
              <a:off x="7289800" y="3750478"/>
              <a:ext cx="502920" cy="502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AA242916-1628-D3AC-AF80-518C331C35D8}"/>
                </a:ext>
              </a:extLst>
            </p:cNvPr>
            <p:cNvSpPr/>
            <p:nvPr/>
          </p:nvSpPr>
          <p:spPr>
            <a:xfrm>
              <a:off x="8082280" y="3744296"/>
              <a:ext cx="502920" cy="502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581497AC-2C79-4952-86F6-ABB1C68114CE}"/>
                </a:ext>
              </a:extLst>
            </p:cNvPr>
            <p:cNvSpPr/>
            <p:nvPr/>
          </p:nvSpPr>
          <p:spPr>
            <a:xfrm>
              <a:off x="8874760" y="3744296"/>
              <a:ext cx="502920" cy="502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39B00DCC-AD4D-C02A-BD81-6A99BDD5AD7D}"/>
                </a:ext>
              </a:extLst>
            </p:cNvPr>
            <p:cNvSpPr/>
            <p:nvPr/>
          </p:nvSpPr>
          <p:spPr>
            <a:xfrm>
              <a:off x="7289800" y="2961089"/>
              <a:ext cx="502920" cy="502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45D608EA-BD89-6C36-9629-603865E13884}"/>
                </a:ext>
              </a:extLst>
            </p:cNvPr>
            <p:cNvSpPr/>
            <p:nvPr/>
          </p:nvSpPr>
          <p:spPr>
            <a:xfrm>
              <a:off x="8082280" y="2954907"/>
              <a:ext cx="502920" cy="502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7714DAAD-5AA5-A03C-055C-BA9DB1008B0A}"/>
                </a:ext>
              </a:extLst>
            </p:cNvPr>
            <p:cNvSpPr/>
            <p:nvPr/>
          </p:nvSpPr>
          <p:spPr>
            <a:xfrm>
              <a:off x="8874760" y="2954907"/>
              <a:ext cx="502920" cy="502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4F587C-24CE-F711-BE31-3B4AAE2E03FC}"/>
              </a:ext>
            </a:extLst>
          </p:cNvPr>
          <p:cNvSpPr txBox="1"/>
          <p:nvPr/>
        </p:nvSpPr>
        <p:spPr>
          <a:xfrm>
            <a:off x="9472928" y="1725443"/>
            <a:ext cx="1638302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500" b="1" dirty="0">
                <a:gradFill flip="none" rotWithShape="1">
                  <a:gsLst>
                    <a:gs pos="0">
                      <a:srgbClr val="71AFFF">
                        <a:lumMod val="85000"/>
                      </a:srgbClr>
                    </a:gs>
                    <a:gs pos="60000">
                      <a:srgbClr val="681EDC">
                        <a:lumMod val="85000"/>
                      </a:srgbClr>
                    </a:gs>
                    <a:gs pos="40000">
                      <a:srgbClr val="7175E9">
                        <a:lumMod val="85000"/>
                      </a:srgbClr>
                    </a:gs>
                    <a:gs pos="20000">
                      <a:srgbClr val="A68BFF">
                        <a:lumMod val="85000"/>
                      </a:srgbClr>
                    </a:gs>
                    <a:gs pos="80000">
                      <a:srgbClr val="8AFBA5">
                        <a:lumMod val="85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fa-IR" sz="21500" b="1" dirty="0">
              <a:gradFill flip="none" rotWithShape="1">
                <a:gsLst>
                  <a:gs pos="0">
                    <a:srgbClr val="71AFFF">
                      <a:lumMod val="85000"/>
                    </a:srgbClr>
                  </a:gs>
                  <a:gs pos="60000">
                    <a:srgbClr val="681EDC">
                      <a:lumMod val="85000"/>
                    </a:srgbClr>
                  </a:gs>
                  <a:gs pos="40000">
                    <a:srgbClr val="7175E9">
                      <a:lumMod val="85000"/>
                    </a:srgbClr>
                  </a:gs>
                  <a:gs pos="20000">
                    <a:srgbClr val="A68BFF">
                      <a:lumMod val="85000"/>
                    </a:srgbClr>
                  </a:gs>
                  <a:gs pos="80000">
                    <a:srgbClr val="8AFBA5">
                      <a:lumMod val="85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BF3059-A234-8176-9209-F2A60D2D4C94}"/>
              </a:ext>
            </a:extLst>
          </p:cNvPr>
          <p:cNvSpPr txBox="1"/>
          <p:nvPr/>
        </p:nvSpPr>
        <p:spPr>
          <a:xfrm>
            <a:off x="914399" y="2074532"/>
            <a:ext cx="51815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Robot Programming with ROS2</a:t>
            </a:r>
            <a:endParaRPr lang="fa-IR" sz="4800" dirty="0">
              <a:solidFill>
                <a:schemeClr val="bg1"/>
              </a:solidFill>
              <a:latin typeface="Bahnschrift SemiCondensed" panose="020B0502040204020203" pitchFamily="34" charset="0"/>
              <a:cs typeface="Dubai Medium" panose="020B0603030403030204" pitchFamily="34" charset="-7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E4EBC4-2E07-662E-093E-39C9CA20B3AE}"/>
              </a:ext>
            </a:extLst>
          </p:cNvPr>
          <p:cNvSpPr txBox="1"/>
          <p:nvPr/>
        </p:nvSpPr>
        <p:spPr>
          <a:xfrm>
            <a:off x="914399" y="3998638"/>
            <a:ext cx="5181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Instructor:</a:t>
            </a:r>
          </a:p>
          <a:p>
            <a:r>
              <a:rPr lang="en-US" sz="3600" dirty="0">
                <a:solidFill>
                  <a:schemeClr val="bg1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Erfan Riazati</a:t>
            </a:r>
            <a:endParaRPr lang="fa-IR" sz="3600" dirty="0">
              <a:solidFill>
                <a:schemeClr val="bg1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928F0755-7727-ECFA-E372-316410EBAF90}"/>
              </a:ext>
            </a:extLst>
          </p:cNvPr>
          <p:cNvSpPr txBox="1"/>
          <p:nvPr/>
        </p:nvSpPr>
        <p:spPr>
          <a:xfrm>
            <a:off x="914399" y="5402251"/>
            <a:ext cx="5181600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Fall 2025 </a:t>
            </a:r>
            <a:endParaRPr lang="fa-IR" sz="2400" dirty="0">
              <a:solidFill>
                <a:schemeClr val="bg1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Iran University of Science and Technology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F8D626-1C19-EE4C-9540-18990C515535}"/>
              </a:ext>
            </a:extLst>
          </p:cNvPr>
          <p:cNvGrpSpPr/>
          <p:nvPr/>
        </p:nvGrpSpPr>
        <p:grpSpPr>
          <a:xfrm>
            <a:off x="914399" y="729477"/>
            <a:ext cx="1645920" cy="829035"/>
            <a:chOff x="914399" y="729477"/>
            <a:chExt cx="1645920" cy="82903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6757C4D-4CDA-E85F-8417-809E24856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943" b="99054" l="1802" r="96997">
                          <a14:foregroundMark x1="6006" y1="48423" x2="6006" y2="48423"/>
                          <a14:foregroundMark x1="28529" y1="7886" x2="28529" y2="7886"/>
                          <a14:foregroundMark x1="90841" y1="24290" x2="90841" y2="24290"/>
                          <a14:foregroundMark x1="93694" y1="48107" x2="93694" y2="48107"/>
                          <a14:foregroundMark x1="97447" y1="48423" x2="97447" y2="48423"/>
                          <a14:foregroundMark x1="1802" y1="47950" x2="1802" y2="47950"/>
                          <a14:foregroundMark x1="3604" y1="44795" x2="3604" y2="44795"/>
                          <a14:foregroundMark x1="36186" y1="11514" x2="36186" y2="11514"/>
                          <a14:foregroundMark x1="18619" y1="73186" x2="18619" y2="73186"/>
                          <a14:foregroundMark x1="11261" y1="66404" x2="11261" y2="66404"/>
                          <a14:foregroundMark x1="72523" y1="89905" x2="72523" y2="89905"/>
                          <a14:foregroundMark x1="53604" y1="92114" x2="53604" y2="92114"/>
                          <a14:foregroundMark x1="27177" y1="91640" x2="27177" y2="91640"/>
                          <a14:foregroundMark x1="29429" y1="84700" x2="29429" y2="84700"/>
                          <a14:foregroundMark x1="26877" y1="88801" x2="26877" y2="88801"/>
                          <a14:foregroundMark x1="19069" y1="79022" x2="19069" y2="79022"/>
                          <a14:foregroundMark x1="38589" y1="94164" x2="38589" y2="94164"/>
                          <a14:foregroundMark x1="46697" y1="94795" x2="46697" y2="94795"/>
                          <a14:foregroundMark x1="49249" y1="99054" x2="49249" y2="99054"/>
                          <a14:foregroundMark x1="62913" y1="92429" x2="62913" y2="92429"/>
                          <a14:foregroundMark x1="26877" y1="3943" x2="26877" y2="3943"/>
                          <a14:backgroundMark x1="28679" y1="87066" x2="30030" y2="87382"/>
                          <a14:backgroundMark x1="60661" y1="91009" x2="60661" y2="90694"/>
                        </a14:backgroundRemoval>
                      </a14:imgEffect>
                      <a14:imgEffect>
                        <a14:artisticPaintBrush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55053" y="774161"/>
              <a:ext cx="705266" cy="705394"/>
            </a:xfrm>
            <a:prstGeom prst="rect">
              <a:avLst/>
            </a:prstGeom>
          </p:spPr>
        </p:pic>
        <p:pic>
          <p:nvPicPr>
            <p:cNvPr id="1077" name="Picture 1076">
              <a:extLst>
                <a:ext uri="{FF2B5EF4-FFF2-40B4-BE49-F238E27FC236}">
                  <a16:creationId xmlns:a16="http://schemas.microsoft.com/office/drawing/2014/main" id="{3C819D7C-9826-201D-FD65-25553479E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943" b="99054" l="1802" r="96997">
                          <a14:foregroundMark x1="45946" y1="61199" x2="42793" y2="23186"/>
                          <a14:foregroundMark x1="42793" y1="23186" x2="54054" y2="56309"/>
                          <a14:foregroundMark x1="54054" y1="56309" x2="50597" y2="62361"/>
                          <a14:foregroundMark x1="48739" y1="79445" x2="50901" y2="80126"/>
                          <a14:foregroundMark x1="52853" y1="49211" x2="59459" y2="44006"/>
                          <a14:foregroundMark x1="60210" y1="45899" x2="48949" y2="55994"/>
                          <a14:foregroundMark x1="45195" y1="67350" x2="45195" y2="67350"/>
                          <a14:foregroundMark x1="49550" y1="70505" x2="49550" y2="70505"/>
                          <a14:foregroundMark x1="49099" y1="74763" x2="49099" y2="74763"/>
                          <a14:backgroundMark x1="28679" y1="87066" x2="30030" y2="87382"/>
                          <a14:backgroundMark x1="60661" y1="91009" x2="60661" y2="90694"/>
                          <a14:backgroundMark x1="28679" y1="9779" x2="13363" y2="45584"/>
                          <a14:backgroundMark x1="13363" y1="45584" x2="26577" y2="78076"/>
                          <a14:backgroundMark x1="49413" y1="82126" x2="61261" y2="84227"/>
                          <a14:backgroundMark x1="26577" y1="78076" x2="46138" y2="81545"/>
                          <a14:backgroundMark x1="61261" y1="84227" x2="84985" y2="48896"/>
                          <a14:backgroundMark x1="84985" y1="48896" x2="85135" y2="22397"/>
                          <a14:backgroundMark x1="33183" y1="14038" x2="16366" y2="49369"/>
                          <a14:backgroundMark x1="16366" y1="49369" x2="41592" y2="80599"/>
                          <a14:backgroundMark x1="58675" y1="74921" x2="80030" y2="67823"/>
                          <a14:backgroundMark x1="58199" y1="75079" x2="58675" y2="74921"/>
                          <a14:backgroundMark x1="41592" y1="80599" x2="45561" y2="79280"/>
                          <a14:backgroundMark x1="80030" y1="67823" x2="77628" y2="26341"/>
                          <a14:backgroundMark x1="33934" y1="13722" x2="18769" y2="24763"/>
                          <a14:backgroundMark x1="37387" y1="14669" x2="25526" y2="7413"/>
                          <a14:backgroundMark x1="31832" y1="8675" x2="22072" y2="2681"/>
                          <a14:backgroundMark x1="38889" y1="13722" x2="28378" y2="8833"/>
                          <a14:backgroundMark x1="25526" y1="27760" x2="150" y2="24606"/>
                          <a14:backgroundMark x1="20270" y1="21767" x2="901" y2="50473"/>
                          <a14:backgroundMark x1="12162" y1="22240" x2="14715" y2="72240"/>
                          <a14:backgroundMark x1="2703" y1="45268" x2="34535" y2="84543"/>
                          <a14:backgroundMark x1="5706" y1="65142" x2="46847" y2="89905"/>
                          <a14:backgroundMark x1="73423" y1="82019" x2="22072" y2="92429"/>
                          <a14:backgroundMark x1="10661" y1="67981" x2="34535" y2="92429"/>
                          <a14:backgroundMark x1="34535" y1="92429" x2="34535" y2="92587"/>
                          <a14:backgroundMark x1="36486" y1="84227" x2="13964" y2="94006"/>
                          <a14:backgroundMark x1="31381" y1="80599" x2="46246" y2="97161"/>
                          <a14:backgroundMark x1="33333" y1="94322" x2="64865" y2="94322"/>
                          <a14:backgroundMark x1="56456" y1="89274" x2="40240" y2="94637"/>
                          <a14:backgroundMark x1="75526" y1="83123" x2="60961" y2="93533"/>
                          <a14:backgroundMark x1="72523" y1="71136" x2="71471" y2="92902"/>
                          <a14:backgroundMark x1="85135" y1="66562" x2="68919" y2="83754"/>
                          <a14:backgroundMark x1="91592" y1="70820" x2="82282" y2="76498"/>
                          <a14:backgroundMark x1="90240" y1="56782" x2="77027" y2="85016"/>
                          <a14:backgroundMark x1="82282" y1="34227" x2="91592" y2="69243"/>
                          <a14:backgroundMark x1="80180" y1="20189" x2="85135" y2="49054"/>
                          <a14:backgroundMark x1="91592" y1="27760" x2="92342" y2="61672"/>
                          <a14:backgroundMark x1="87237" y1="20189" x2="94144" y2="54259"/>
                          <a14:backgroundMark x1="92643" y1="48265" x2="93093" y2="57571"/>
                          <a14:backgroundMark x1="94895" y1="43060" x2="97297" y2="55205"/>
                          <a14:backgroundMark x1="83934" y1="56782" x2="81982" y2="67192"/>
                          <a14:backgroundMark x1="10661" y1="72240" x2="16216" y2="76183"/>
                          <a14:backgroundMark x1="55255" y1="97319" x2="41141" y2="98423"/>
                          <a14:backgroundMark x1="9159" y1="38328" x2="12312" y2="59464"/>
                          <a14:backgroundMark x1="67117" y1="23186" x2="67117" y2="23186"/>
                          <a14:backgroundMark x1="52252" y1="65300" x2="48498" y2="64826"/>
                          <a14:backgroundMark x1="46697" y1="80757" x2="45796" y2="79495"/>
                          <a14:backgroundMark x1="45195" y1="78707" x2="47147" y2="80757"/>
                          <a14:backgroundMark x1="44144" y1="78391" x2="46847" y2="80757"/>
                          <a14:backgroundMark x1="56306" y1="73659" x2="43994" y2="72871"/>
                          <a14:backgroundMark x1="55856" y1="68927" x2="43393" y2="6877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55053" y="774160"/>
              <a:ext cx="705266" cy="705394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881BE4A-0CD7-D5BA-66EF-0223DF9D53A2}"/>
                </a:ext>
              </a:extLst>
            </p:cNvPr>
            <p:cNvGrpSpPr/>
            <p:nvPr/>
          </p:nvGrpSpPr>
          <p:grpSpPr>
            <a:xfrm>
              <a:off x="914399" y="729477"/>
              <a:ext cx="822811" cy="829035"/>
              <a:chOff x="914399" y="729477"/>
              <a:chExt cx="822811" cy="829035"/>
            </a:xfrm>
          </p:grpSpPr>
          <p:pic>
            <p:nvPicPr>
              <p:cNvPr id="59" name="Picture 58" descr="A blue torch with red flames&#10;&#10;AI-generated content may be incorrect.">
                <a:extLst>
                  <a:ext uri="{FF2B5EF4-FFF2-40B4-BE49-F238E27FC236}">
                    <a16:creationId xmlns:a16="http://schemas.microsoft.com/office/drawing/2014/main" id="{4D66480B-1D0C-7BAB-A907-8856E38F9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artisticPhotocopy/>
                        </a14:imgEffect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74"/>
              <a:stretch>
                <a:fillRect/>
              </a:stretch>
            </p:blipFill>
            <p:spPr>
              <a:xfrm>
                <a:off x="914399" y="882651"/>
                <a:ext cx="822811" cy="675861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DA4DA4A-9832-939D-456A-6EA21FAE2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DFDFD"/>
                  </a:clrFrom>
                  <a:clrTo>
                    <a:srgbClr val="FDFDF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943" b="99054" l="1802" r="96997">
                            <a14:foregroundMark x1="45946" y1="61199" x2="42793" y2="23186"/>
                            <a14:foregroundMark x1="42793" y1="23186" x2="54054" y2="56309"/>
                            <a14:foregroundMark x1="54054" y1="56309" x2="50597" y2="62361"/>
                            <a14:foregroundMark x1="48739" y1="79445" x2="50901" y2="80126"/>
                            <a14:foregroundMark x1="52853" y1="49211" x2="59459" y2="44006"/>
                            <a14:foregroundMark x1="60210" y1="45899" x2="48949" y2="55994"/>
                            <a14:foregroundMark x1="45195" y1="67350" x2="45195" y2="67350"/>
                            <a14:foregroundMark x1="49550" y1="70505" x2="49550" y2="70505"/>
                            <a14:foregroundMark x1="49099" y1="74763" x2="49099" y2="74763"/>
                            <a14:backgroundMark x1="28679" y1="87066" x2="30030" y2="87382"/>
                            <a14:backgroundMark x1="60661" y1="91009" x2="60661" y2="90694"/>
                            <a14:backgroundMark x1="28679" y1="9779" x2="13363" y2="45584"/>
                            <a14:backgroundMark x1="13363" y1="45584" x2="26577" y2="78076"/>
                            <a14:backgroundMark x1="49413" y1="82126" x2="61261" y2="84227"/>
                            <a14:backgroundMark x1="26577" y1="78076" x2="46138" y2="81545"/>
                            <a14:backgroundMark x1="61261" y1="84227" x2="84985" y2="48896"/>
                            <a14:backgroundMark x1="84985" y1="48896" x2="85135" y2="22397"/>
                            <a14:backgroundMark x1="33183" y1="14038" x2="16366" y2="49369"/>
                            <a14:backgroundMark x1="16366" y1="49369" x2="41592" y2="80599"/>
                            <a14:backgroundMark x1="58675" y1="74921" x2="80030" y2="67823"/>
                            <a14:backgroundMark x1="58199" y1="75079" x2="58675" y2="74921"/>
                            <a14:backgroundMark x1="41592" y1="80599" x2="45561" y2="79280"/>
                            <a14:backgroundMark x1="80030" y1="67823" x2="77628" y2="26341"/>
                            <a14:backgroundMark x1="33934" y1="13722" x2="18769" y2="24763"/>
                            <a14:backgroundMark x1="37387" y1="14669" x2="25526" y2="7413"/>
                            <a14:backgroundMark x1="31832" y1="8675" x2="22072" y2="2681"/>
                            <a14:backgroundMark x1="38889" y1="13722" x2="28378" y2="8833"/>
                            <a14:backgroundMark x1="25526" y1="27760" x2="150" y2="24606"/>
                            <a14:backgroundMark x1="20270" y1="21767" x2="901" y2="50473"/>
                            <a14:backgroundMark x1="12162" y1="22240" x2="14715" y2="72240"/>
                            <a14:backgroundMark x1="2703" y1="45268" x2="34535" y2="84543"/>
                            <a14:backgroundMark x1="5706" y1="65142" x2="46847" y2="89905"/>
                            <a14:backgroundMark x1="73423" y1="82019" x2="22072" y2="92429"/>
                            <a14:backgroundMark x1="10661" y1="67981" x2="34535" y2="92429"/>
                            <a14:backgroundMark x1="34535" y1="92429" x2="34535" y2="92587"/>
                            <a14:backgroundMark x1="36486" y1="84227" x2="13964" y2="94006"/>
                            <a14:backgroundMark x1="31381" y1="80599" x2="46246" y2="97161"/>
                            <a14:backgroundMark x1="33333" y1="94322" x2="64865" y2="94322"/>
                            <a14:backgroundMark x1="56456" y1="89274" x2="40240" y2="94637"/>
                            <a14:backgroundMark x1="75526" y1="83123" x2="60961" y2="93533"/>
                            <a14:backgroundMark x1="72523" y1="71136" x2="71471" y2="92902"/>
                            <a14:backgroundMark x1="85135" y1="66562" x2="68919" y2="83754"/>
                            <a14:backgroundMark x1="91592" y1="70820" x2="82282" y2="76498"/>
                            <a14:backgroundMark x1="90240" y1="56782" x2="77027" y2="85016"/>
                            <a14:backgroundMark x1="82282" y1="34227" x2="91592" y2="69243"/>
                            <a14:backgroundMark x1="80180" y1="20189" x2="85135" y2="49054"/>
                            <a14:backgroundMark x1="91592" y1="27760" x2="92342" y2="61672"/>
                            <a14:backgroundMark x1="87237" y1="20189" x2="94144" y2="54259"/>
                            <a14:backgroundMark x1="92643" y1="48265" x2="93093" y2="57571"/>
                            <a14:backgroundMark x1="94895" y1="43060" x2="97297" y2="55205"/>
                            <a14:backgroundMark x1="83934" y1="56782" x2="81982" y2="67192"/>
                            <a14:backgroundMark x1="10661" y1="72240" x2="16216" y2="76183"/>
                            <a14:backgroundMark x1="55255" y1="97319" x2="41141" y2="98423"/>
                            <a14:backgroundMark x1="9159" y1="38328" x2="12312" y2="59464"/>
                            <a14:backgroundMark x1="67117" y1="23186" x2="67117" y2="23186"/>
                            <a14:backgroundMark x1="52252" y1="65300" x2="48498" y2="64826"/>
                            <a14:backgroundMark x1="46697" y1="80757" x2="45796" y2="79495"/>
                            <a14:backgroundMark x1="45195" y1="78707" x2="47147" y2="80757"/>
                            <a14:backgroundMark x1="44144" y1="78391" x2="46847" y2="80757"/>
                            <a14:backgroundMark x1="56306" y1="73659" x2="43994" y2="72871"/>
                            <a14:backgroundMark x1="55856" y1="68927" x2="43393" y2="68770"/>
                          </a14:backgroundRemoval>
                        </a14:imgEffect>
                        <a14:imgEffect>
                          <a14:artisticCutout/>
                        </a14:imgEffect>
                      </a14:imgLayer>
                    </a14:imgProps>
                  </a:ext>
                </a:extLst>
              </a:blip>
              <a:srcRect l="20886" t="2323" r="20246" b="63716"/>
              <a:stretch>
                <a:fillRect/>
              </a:stretch>
            </p:blipFill>
            <p:spPr>
              <a:xfrm>
                <a:off x="1201978" y="729477"/>
                <a:ext cx="247651" cy="148410"/>
              </a:xfrm>
              <a:prstGeom prst="roundRect">
                <a:avLst>
                  <a:gd name="adj" fmla="val 50000"/>
                </a:avLst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71659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7E98E-2418-2968-9690-A702A1656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FCF2C9-4411-D37C-EA22-0AB6A5273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6" y="1139094"/>
            <a:ext cx="6705602" cy="47272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6FFEA7-6730-FF18-F654-E186FE53D8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r="68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9B928E-B313-40D7-74DA-0E95F8908113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ROS2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FF09F-4919-E9E2-CC6C-E0BD649FC512}"/>
              </a:ext>
            </a:extLst>
          </p:cNvPr>
          <p:cNvSpPr txBox="1"/>
          <p:nvPr/>
        </p:nvSpPr>
        <p:spPr>
          <a:xfrm>
            <a:off x="4328268" y="6047442"/>
            <a:ext cx="3535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Fig. 2. </a:t>
            </a:r>
            <a:r>
              <a:rPr lang="en-US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ROS2 layered Design. Figure from [1]</a:t>
            </a:r>
            <a:endParaRPr lang="fa-IR" sz="18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D1B6A1-E78F-99DF-E4FA-84FC7DA1E368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7D194-B96A-A42C-0F3A-D0B4E8BF25B6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341FC2-5DEB-E0E6-6C5B-CE6515DD753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2DD6A5-51E6-12B4-C87F-84AC1F2B4983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239548-2072-3314-58E4-103A559D31B1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53440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FB4DA-8BBA-25EC-9AA9-4EF6B1870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404081-8420-ABA6-DC1D-299F3ECF5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606E85-B167-81A1-30A9-FFF26CF7FF84}"/>
              </a:ext>
            </a:extLst>
          </p:cNvPr>
          <p:cNvSpPr txBox="1"/>
          <p:nvPr/>
        </p:nvSpPr>
        <p:spPr>
          <a:xfrm>
            <a:off x="914399" y="2551837"/>
            <a:ext cx="518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2</a:t>
            </a:r>
          </a:p>
          <a:p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ROS2 Architecture</a:t>
            </a:r>
            <a:endParaRPr lang="fa-IR" sz="5400" dirty="0">
              <a:solidFill>
                <a:schemeClr val="bg1"/>
              </a:solidFill>
              <a:latin typeface="Bahnschrift SemiCondensed" panose="020B0502040204020203" pitchFamily="34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18137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631F2-DE3D-1889-3861-6A86F8F81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391A43-90A5-90BF-E557-9F3E6FE3D1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148448-B00F-A228-8684-EF32280F9C25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Nodes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ED5F3C-A58D-6D11-1FC0-DC69EB3A576F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D317B-6976-4A44-827F-F9B4D6BA9F6A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18C06-1B2A-415F-4B2D-65DB78ECE75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D9A229-C9B2-C377-D053-EC6C1D47D960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A00EED-4DFA-75CA-F0E4-761C8D8367B9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56865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C6151-CA7B-674C-1D90-479125864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18CF62-7B55-B0C4-C8BF-A5D69758CA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F6B70E-72EE-52F0-2B16-F6211384B4EB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Topics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D6F730-D5E3-4183-DD84-EE97DDC2A77C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BB3A2B-661E-6282-B3AF-574F647C129A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70886-18B4-B94D-DF3C-486AA44B67E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6E5B7B-FCAE-A2BD-B662-693882DB5A24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25C99F-C97F-A976-A489-A896BE12DDB5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10692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121C0-2AE0-A3A0-1151-8B27D2165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33E987-8E30-B4EA-980A-DB328D240C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95BA0F-6250-808D-1F9D-3D45776027EF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 Publishers/Subscribers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230F25-C054-ED27-B955-18B089E7D437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345481-0983-8207-5111-E97B839BF934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E861DF-68B2-78FE-5754-C9D963CF200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B17B28-6F9A-5309-F4E8-AF4C48862674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62DE98-8987-8186-F9B0-7AE3ECCA7B3E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76707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D1CB6-62FC-7707-0330-3BEC3227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598002-4616-8B5D-E342-0C3E45E453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AB42F5-A4B3-433B-BFE2-FE3329890051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 Interfaces and Messages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A64B2E-34EF-5623-EE13-EED6B4507CD8}"/>
              </a:ext>
            </a:extLst>
          </p:cNvPr>
          <p:cNvGrpSpPr/>
          <p:nvPr/>
        </p:nvGrpSpPr>
        <p:grpSpPr>
          <a:xfrm>
            <a:off x="11310109" y="567600"/>
            <a:ext cx="365760" cy="365760"/>
            <a:chOff x="1893318" y="5333649"/>
            <a:chExt cx="365760" cy="3657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9B16F50-C125-4B7F-862F-E96A25441FA3}"/>
                </a:ext>
              </a:extLst>
            </p:cNvPr>
            <p:cNvSpPr/>
            <p:nvPr/>
          </p:nvSpPr>
          <p:spPr>
            <a:xfrm>
              <a:off x="1893318" y="5516529"/>
              <a:ext cx="182880" cy="1828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8B72D0-4073-A71C-B6F3-00C49E8973F8}"/>
                </a:ext>
              </a:extLst>
            </p:cNvPr>
            <p:cNvSpPr/>
            <p:nvPr/>
          </p:nvSpPr>
          <p:spPr>
            <a:xfrm>
              <a:off x="2076198" y="5333649"/>
              <a:ext cx="182880" cy="36576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2FDEBE-287E-EF8E-9040-C2196A6B2C33}"/>
                </a:ext>
              </a:extLst>
            </p:cNvPr>
            <p:cNvSpPr/>
            <p:nvPr/>
          </p:nvSpPr>
          <p:spPr>
            <a:xfrm>
              <a:off x="1893318" y="5333649"/>
              <a:ext cx="91440" cy="18288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EF3E53B-485F-B915-BD39-0F550495055B}"/>
                </a:ext>
              </a:extLst>
            </p:cNvPr>
            <p:cNvSpPr/>
            <p:nvPr/>
          </p:nvSpPr>
          <p:spPr>
            <a:xfrm>
              <a:off x="1984758" y="5333649"/>
              <a:ext cx="9144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BB49D98-4FC0-7D1D-E7BC-053BF71B2921}"/>
                </a:ext>
              </a:extLst>
            </p:cNvPr>
            <p:cNvSpPr/>
            <p:nvPr/>
          </p:nvSpPr>
          <p:spPr>
            <a:xfrm>
              <a:off x="1984758" y="5425089"/>
              <a:ext cx="91440" cy="914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0ABDFBF-BFDC-B420-21FC-F8FC43E9CD05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C435DA-738C-0D9B-E6A8-68C02711E5E2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B5D55D-F2CB-55B6-1402-3B0936D8CD0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E29900-86CD-5F24-8735-0B70B0B52EB1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239C4D-F94D-2724-C554-96A8AB85812B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491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E4541-45AF-6AA5-05B2-BF8FE9482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212AF-743A-0DB6-A7AF-87C90331A3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E46C70-809D-9998-C076-B6CE1FA7518E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 Services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D0AFE2-0889-5A8D-29A6-C910DC7DE767}"/>
              </a:ext>
            </a:extLst>
          </p:cNvPr>
          <p:cNvGrpSpPr/>
          <p:nvPr/>
        </p:nvGrpSpPr>
        <p:grpSpPr>
          <a:xfrm>
            <a:off x="11310109" y="567600"/>
            <a:ext cx="365760" cy="365760"/>
            <a:chOff x="1893318" y="5333649"/>
            <a:chExt cx="365760" cy="3657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A0DF51-6C46-6A02-94BD-FDDF9718D2D8}"/>
                </a:ext>
              </a:extLst>
            </p:cNvPr>
            <p:cNvSpPr/>
            <p:nvPr/>
          </p:nvSpPr>
          <p:spPr>
            <a:xfrm>
              <a:off x="1893318" y="5516529"/>
              <a:ext cx="182880" cy="1828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DB7923-8A02-88D9-3E7B-CED1B6F48ECE}"/>
                </a:ext>
              </a:extLst>
            </p:cNvPr>
            <p:cNvSpPr/>
            <p:nvPr/>
          </p:nvSpPr>
          <p:spPr>
            <a:xfrm>
              <a:off x="2076198" y="5333649"/>
              <a:ext cx="182880" cy="36576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E4B565-8E6F-4EDB-6C2F-BD24AFAC4CFB}"/>
                </a:ext>
              </a:extLst>
            </p:cNvPr>
            <p:cNvSpPr/>
            <p:nvPr/>
          </p:nvSpPr>
          <p:spPr>
            <a:xfrm>
              <a:off x="1893318" y="5333649"/>
              <a:ext cx="91440" cy="18288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A33EDD0-2A5A-9EBE-A590-ED8E64ACAC8E}"/>
                </a:ext>
              </a:extLst>
            </p:cNvPr>
            <p:cNvSpPr/>
            <p:nvPr/>
          </p:nvSpPr>
          <p:spPr>
            <a:xfrm>
              <a:off x="1984758" y="5333649"/>
              <a:ext cx="9144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C8C1AF4-C152-38BA-D980-EF1233DB29AD}"/>
                </a:ext>
              </a:extLst>
            </p:cNvPr>
            <p:cNvSpPr/>
            <p:nvPr/>
          </p:nvSpPr>
          <p:spPr>
            <a:xfrm>
              <a:off x="1984758" y="5425089"/>
              <a:ext cx="91440" cy="914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81230A5-01B0-94E7-D205-6BD173A2C94A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49D5E-B995-4B68-4AB8-6CA25D1730D7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27248-4B19-8DC4-9495-AEBB267ECA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75B06-3FC0-CA12-6633-6E8642081D3A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435970-ADC4-431A-5394-E388FD35738C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3539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E3F54-DFD5-F7A3-FE56-DF05A561C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E382C4-22A0-64D6-9C05-2BDAB2F535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BC92E7-4AB5-92F0-79D5-D133E65A9C75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 Actions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F0A69A-9396-45FC-50A1-3DB606AD4097}"/>
              </a:ext>
            </a:extLst>
          </p:cNvPr>
          <p:cNvGrpSpPr/>
          <p:nvPr/>
        </p:nvGrpSpPr>
        <p:grpSpPr>
          <a:xfrm>
            <a:off x="11310109" y="567600"/>
            <a:ext cx="365760" cy="365760"/>
            <a:chOff x="1893318" y="5333649"/>
            <a:chExt cx="365760" cy="3657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9D7F386-F003-1515-A3E2-9E7B1F30BA71}"/>
                </a:ext>
              </a:extLst>
            </p:cNvPr>
            <p:cNvSpPr/>
            <p:nvPr/>
          </p:nvSpPr>
          <p:spPr>
            <a:xfrm>
              <a:off x="1893318" y="5516529"/>
              <a:ext cx="182880" cy="1828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DCA8E34-0EEF-CDBF-55ED-F2396902DBFC}"/>
                </a:ext>
              </a:extLst>
            </p:cNvPr>
            <p:cNvSpPr/>
            <p:nvPr/>
          </p:nvSpPr>
          <p:spPr>
            <a:xfrm>
              <a:off x="2076198" y="5333649"/>
              <a:ext cx="182880" cy="36576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D1A383E-0BA8-05F5-B7B7-8F268F1933D1}"/>
                </a:ext>
              </a:extLst>
            </p:cNvPr>
            <p:cNvSpPr/>
            <p:nvPr/>
          </p:nvSpPr>
          <p:spPr>
            <a:xfrm>
              <a:off x="1893318" y="5333649"/>
              <a:ext cx="91440" cy="18288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4E0B150-B866-DC39-2C59-B38410235E3D}"/>
                </a:ext>
              </a:extLst>
            </p:cNvPr>
            <p:cNvSpPr/>
            <p:nvPr/>
          </p:nvSpPr>
          <p:spPr>
            <a:xfrm>
              <a:off x="1984758" y="5333649"/>
              <a:ext cx="9144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641ACFB-7FE7-54DC-2994-ADD6E3867ECD}"/>
                </a:ext>
              </a:extLst>
            </p:cNvPr>
            <p:cNvSpPr/>
            <p:nvPr/>
          </p:nvSpPr>
          <p:spPr>
            <a:xfrm>
              <a:off x="1984758" y="5425089"/>
              <a:ext cx="91440" cy="914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A4B656D-FB6D-5D7A-056B-C8D58282D340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6E103-5ED9-14AB-0561-1BA9DBFF6875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938012-EBB5-5FA3-0B5E-7310A89CCFD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FD266F-CE9B-6A2E-2114-4D24E79915ED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C311E3-1047-F536-23A7-DD6B1EE1D745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29723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69530-96CF-ADDD-911A-94AB74BE6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E681EA-3A85-D687-6820-E3FA01174D46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latin typeface="Bahnschrift SemiCondensed" panose="020B0502040204020203" pitchFamily="34" charset="0"/>
                <a:cs typeface="Dubai Medium" panose="020B0603030403030204" pitchFamily="34" charset="-78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249089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F1789-8AA2-5763-A1E8-F971079B3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49FE84-62C8-F2D9-63E0-2018515A77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D1FF33-8502-5DD3-EE99-F7892D3C39E9}"/>
              </a:ext>
            </a:extLst>
          </p:cNvPr>
          <p:cNvSpPr txBox="1"/>
          <p:nvPr/>
        </p:nvSpPr>
        <p:spPr>
          <a:xfrm>
            <a:off x="1248410" y="396537"/>
            <a:ext cx="48475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Black Board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3BCA3C-B14D-2FFA-9F31-67A255CB1E87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B5DB99-E9C6-8ADE-FEC8-96B96DDD16A8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chemeClr val="bg1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3ACAF-B5B3-09A0-AB14-E0EF3EA0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B63582-59C1-ABEA-3D48-FF9FC89C25D6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D6F71B-0A2B-E03B-35D6-5E2B1512B8EB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Robot Programming with ROS2</a:t>
            </a:r>
            <a:endParaRPr lang="fa-IR" sz="1800" dirty="0">
              <a:solidFill>
                <a:schemeClr val="bg1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3CA6D7-1AC0-378F-DB48-D04EAA9F33D7}"/>
              </a:ext>
            </a:extLst>
          </p:cNvPr>
          <p:cNvGrpSpPr/>
          <p:nvPr/>
        </p:nvGrpSpPr>
        <p:grpSpPr>
          <a:xfrm>
            <a:off x="699770" y="589825"/>
            <a:ext cx="365760" cy="365760"/>
            <a:chOff x="1893318" y="5333649"/>
            <a:chExt cx="365760" cy="3657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A382DB-DF88-1B47-5CE3-C736C81CAB2F}"/>
                </a:ext>
              </a:extLst>
            </p:cNvPr>
            <p:cNvSpPr/>
            <p:nvPr/>
          </p:nvSpPr>
          <p:spPr>
            <a:xfrm>
              <a:off x="1893318" y="5516529"/>
              <a:ext cx="182880" cy="1828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2A9CBE-9B4E-0ADA-2649-D382879580CC}"/>
                </a:ext>
              </a:extLst>
            </p:cNvPr>
            <p:cNvSpPr/>
            <p:nvPr/>
          </p:nvSpPr>
          <p:spPr>
            <a:xfrm>
              <a:off x="2076198" y="5333649"/>
              <a:ext cx="182880" cy="36576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4DF750-391A-679A-5860-7D84E33783D0}"/>
                </a:ext>
              </a:extLst>
            </p:cNvPr>
            <p:cNvSpPr/>
            <p:nvPr/>
          </p:nvSpPr>
          <p:spPr>
            <a:xfrm>
              <a:off x="1893318" y="5333649"/>
              <a:ext cx="91440" cy="18288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AE5648-2429-1092-CE07-3C3FA06E0408}"/>
                </a:ext>
              </a:extLst>
            </p:cNvPr>
            <p:cNvSpPr/>
            <p:nvPr/>
          </p:nvSpPr>
          <p:spPr>
            <a:xfrm>
              <a:off x="1984758" y="5333649"/>
              <a:ext cx="9144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CA4B00-AEE6-911F-A2AC-DF6751F27A31}"/>
                </a:ext>
              </a:extLst>
            </p:cNvPr>
            <p:cNvSpPr/>
            <p:nvPr/>
          </p:nvSpPr>
          <p:spPr>
            <a:xfrm>
              <a:off x="1984758" y="5425089"/>
              <a:ext cx="91440" cy="914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0640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72784-16E6-3329-FAB8-A8490C579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urple and blue background&#10;&#10;AI-generated content may be incorrect.">
            <a:extLst>
              <a:ext uri="{FF2B5EF4-FFF2-40B4-BE49-F238E27FC236}">
                <a16:creationId xmlns:a16="http://schemas.microsoft.com/office/drawing/2014/main" id="{503085B9-8D74-9372-1C9C-17C85232D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" t="864" r="349" b="86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B35F163-02BE-3CE9-17A1-7E411711DFAB}"/>
              </a:ext>
            </a:extLst>
          </p:cNvPr>
          <p:cNvSpPr txBox="1"/>
          <p:nvPr/>
        </p:nvSpPr>
        <p:spPr>
          <a:xfrm>
            <a:off x="914399" y="2551837"/>
            <a:ext cx="518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0</a:t>
            </a:r>
          </a:p>
          <a:p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Course Setup</a:t>
            </a:r>
            <a:endParaRPr lang="fa-IR" sz="5400" dirty="0">
              <a:solidFill>
                <a:schemeClr val="bg1"/>
              </a:solidFill>
              <a:latin typeface="Bahnschrift SemiCondensed" panose="020B0502040204020203" pitchFamily="34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1505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15C85-8D57-4BD4-7B8E-7CB9B1C3F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urple and blue background&#10;&#10;AI-generated content may be incorrect.">
            <a:extLst>
              <a:ext uri="{FF2B5EF4-FFF2-40B4-BE49-F238E27FC236}">
                <a16:creationId xmlns:a16="http://schemas.microsoft.com/office/drawing/2014/main" id="{FB23616F-0DD2-9EC0-7589-A48919429D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" t="864" r="349" b="864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0E0D775-6058-AD1C-8652-B213DFA6D59D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 ROS2 Installation </a:t>
            </a:r>
            <a:endParaRPr lang="en-US" sz="4400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hnschrift SemiCondensed" panose="020B0502040204020203" pitchFamily="34" charset="0"/>
              <a:cs typeface="Dubai Medium" panose="020B0603030403030204" pitchFamily="34" charset="-78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B596777-AC7A-D03B-7D46-FCD2EB0F3F13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B75E2C-B5D9-0AFE-B42D-6B2B33C66140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C26FB67-235E-5D4A-9CA9-8944A6BD28E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AB8F9BB2-A087-8F0B-73A6-6BA492684A65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465FAE-46F9-15CF-E822-1E9B5E4BE236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0  |  Course Setup</a:t>
            </a:r>
            <a:endParaRPr lang="fa-IR" sz="1800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E98CA-882B-081B-27A0-321472B2B57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52885" y="1098696"/>
            <a:ext cx="3715093" cy="466060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2A678D8-FD2E-FBD4-59B5-A8CD8E3D3540}"/>
              </a:ext>
            </a:extLst>
          </p:cNvPr>
          <p:cNvGrpSpPr/>
          <p:nvPr/>
        </p:nvGrpSpPr>
        <p:grpSpPr>
          <a:xfrm>
            <a:off x="543697" y="1330764"/>
            <a:ext cx="5552303" cy="4660607"/>
            <a:chOff x="543697" y="1393224"/>
            <a:chExt cx="5552303" cy="46606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57BD13-7A66-A512-7E65-575624483987}"/>
                </a:ext>
              </a:extLst>
            </p:cNvPr>
            <p:cNvSpPr txBox="1"/>
            <p:nvPr/>
          </p:nvSpPr>
          <p:spPr>
            <a:xfrm>
              <a:off x="543697" y="1393224"/>
              <a:ext cx="5552303" cy="35394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Barlow Condensed Medium" panose="00000606000000000000" pitchFamily="2" charset="0"/>
                  <a:cs typeface="Dubai Medium" panose="020B0603030403030204" pitchFamily="34" charset="-78"/>
                </a:rPr>
                <a:t>Distribution</a:t>
              </a: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sz="2800" dirty="0">
                  <a:solidFill>
                    <a:srgbClr val="000000"/>
                  </a:solidFill>
                  <a:latin typeface="Barlow Condensed Light" panose="00000406000000000000" pitchFamily="2" charset="0"/>
                  <a:cs typeface="Dubai Medium" panose="020B0603030403030204" pitchFamily="34" charset="-78"/>
                </a:rPr>
                <a:t>	ROS2 Humble Hawksbill</a:t>
              </a:r>
            </a:p>
            <a:p>
              <a:r>
                <a:rPr lang="en-US" sz="2800" dirty="0">
                  <a:solidFill>
                    <a:srgbClr val="000000"/>
                  </a:solidFill>
                  <a:latin typeface="Barlow Condensed Medium" panose="00000606000000000000" pitchFamily="2" charset="0"/>
                  <a:cs typeface="Dubai Medium" panose="020B0603030403030204" pitchFamily="34" charset="-78"/>
                </a:rPr>
                <a:t>Supported OS</a:t>
              </a: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sz="2800" dirty="0">
                  <a:solidFill>
                    <a:srgbClr val="000000"/>
                  </a:solidFill>
                  <a:latin typeface="Barlow Condensed Light" panose="00000406000000000000" pitchFamily="2" charset="0"/>
                  <a:cs typeface="Dubai Medium" panose="020B0603030403030204" pitchFamily="34" charset="-78"/>
                </a:rPr>
                <a:t>	Ubuntu </a:t>
              </a:r>
              <a:r>
                <a:rPr lang="en-US" sz="2800" dirty="0" err="1">
                  <a:solidFill>
                    <a:srgbClr val="000000"/>
                  </a:solidFill>
                  <a:latin typeface="Barlow Condensed Light" panose="00000406000000000000" pitchFamily="2" charset="0"/>
                  <a:cs typeface="Dubai Medium" panose="020B0603030403030204" pitchFamily="34" charset="-78"/>
                </a:rPr>
                <a:t>Jammy</a:t>
              </a:r>
              <a:r>
                <a:rPr lang="en-US" sz="2800" dirty="0">
                  <a:solidFill>
                    <a:srgbClr val="000000"/>
                  </a:solidFill>
                  <a:latin typeface="Barlow Condensed Light" panose="00000406000000000000" pitchFamily="2" charset="0"/>
                  <a:cs typeface="Dubai Medium" panose="020B0603030403030204" pitchFamily="34" charset="-78"/>
                </a:rPr>
                <a:t> Jellyfish (22.04)</a:t>
              </a:r>
            </a:p>
            <a:p>
              <a:r>
                <a:rPr lang="en-US" sz="2800" dirty="0">
                  <a:solidFill>
                    <a:srgbClr val="000000"/>
                  </a:solidFill>
                  <a:latin typeface="Barlow Condensed Light" panose="00000406000000000000" pitchFamily="2" charset="0"/>
                  <a:cs typeface="Dubai Medium" panose="020B0603030403030204" pitchFamily="34" charset="-78"/>
                </a:rPr>
                <a:t>	Windows 10 (VS2019), macOS, …</a:t>
              </a:r>
            </a:p>
            <a:p>
              <a:r>
                <a:rPr lang="en-US" sz="2800" dirty="0">
                  <a:solidFill>
                    <a:srgbClr val="000000"/>
                  </a:solidFill>
                  <a:latin typeface="Barlow Condensed Medium" panose="00000606000000000000" pitchFamily="2" charset="0"/>
                  <a:cs typeface="Dubai Medium" panose="020B0603030403030204" pitchFamily="34" charset="-78"/>
                </a:rPr>
                <a:t>Course Setup</a:t>
              </a: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sz="2800" dirty="0">
                  <a:solidFill>
                    <a:srgbClr val="000000"/>
                  </a:solidFill>
                  <a:latin typeface="Barlow Condensed Light" panose="00000406000000000000" pitchFamily="2" charset="0"/>
                  <a:cs typeface="Dubai Medium" panose="020B0603030403030204" pitchFamily="34" charset="-78"/>
                </a:rPr>
                <a:t>	Native/Dual-Boot Ubuntu</a:t>
              </a:r>
            </a:p>
            <a:p>
              <a:r>
                <a:rPr lang="en-US" sz="2800" dirty="0">
                  <a:solidFill>
                    <a:srgbClr val="000000"/>
                  </a:solidFill>
                  <a:latin typeface="Barlow Condensed Light" panose="00000406000000000000" pitchFamily="2" charset="0"/>
                  <a:cs typeface="Dubai Medium" panose="020B0603030403030204" pitchFamily="34" charset="-78"/>
                </a:rPr>
                <a:t>	Virtual Machine (VMWare Player)</a:t>
              </a:r>
              <a:endParaRPr lang="en-US" sz="32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19699F-7465-60E2-422A-2BD94E22494D}"/>
                </a:ext>
              </a:extLst>
            </p:cNvPr>
            <p:cNvSpPr txBox="1"/>
            <p:nvPr/>
          </p:nvSpPr>
          <p:spPr>
            <a:xfrm>
              <a:off x="543697" y="5130501"/>
              <a:ext cx="555230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Barlow Condensed Light" panose="00000406000000000000" pitchFamily="2" charset="0"/>
                  <a:cs typeface="Dubai Medium" panose="020B0603030403030204" pitchFamily="34" charset="-78"/>
                </a:rPr>
                <a:t>for more information: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Barlow Condensed ExtraLight" panose="00000306000000000000" pitchFamily="2" charset="0"/>
                  <a:cs typeface="Dubai Medium" panose="020B0603030403030204" pitchFamily="34" charset="-78"/>
                  <a:hlinkClick r:id="rId9"/>
                </a:rPr>
                <a:t>ROS2 Humble Documentation Installation </a:t>
              </a:r>
              <a:endParaRPr lang="en-US" dirty="0">
                <a:solidFill>
                  <a:srgbClr val="000000"/>
                </a:solidFill>
                <a:latin typeface="Barlow Condensed ExtraLight" panose="00000306000000000000" pitchFamily="2" charset="0"/>
                <a:cs typeface="Dubai Medium" panose="020B0603030403030204" pitchFamily="34" charset="-7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Barlow Condensed ExtraLight" panose="00000306000000000000" pitchFamily="2" charset="0"/>
                  <a:cs typeface="Dubai Medium" panose="020B0603030403030204" pitchFamily="34" charset="-78"/>
                  <a:hlinkClick r:id="rId10"/>
                </a:rPr>
                <a:t>REP2000</a:t>
              </a:r>
              <a:r>
                <a:rPr lang="en-US" dirty="0">
                  <a:solidFill>
                    <a:srgbClr val="000000"/>
                  </a:solidFill>
                  <a:latin typeface="Barlow Condensed ExtraLight" panose="00000306000000000000" pitchFamily="2" charset="0"/>
                  <a:cs typeface="Dubai Medium" panose="020B0603030403030204" pitchFamily="34" charset="-78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127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D0FD7D0-3530-8677-21F6-FEA5D4727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urple and blue background&#10;&#10;AI-generated content may be incorrect.">
            <a:extLst>
              <a:ext uri="{FF2B5EF4-FFF2-40B4-BE49-F238E27FC236}">
                <a16:creationId xmlns:a16="http://schemas.microsoft.com/office/drawing/2014/main" id="{C6296FAE-4AFF-03F4-A4C1-C246466FAD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" t="864" r="349" b="864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4716C7F-4559-463A-E681-CAC8754E4235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 VMware Workstation Pro</a:t>
            </a:r>
            <a:endParaRPr lang="en-US" sz="4400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hnschrift SemiCondensed" panose="020B0502040204020203" pitchFamily="34" charset="0"/>
              <a:cs typeface="Dubai Medium" panose="020B0603030403030204" pitchFamily="34" charset="-78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41E436-9ABC-8074-0F5E-EAEF7F4B40E5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C6B16C-E462-9973-59E6-484CF4327F6A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7D5182B-0FA9-C37D-39D6-E72012601AA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7F1DEA5-0869-5C97-341B-A40E052C9B43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E237A7-0ACA-432F-33AC-4761C75AB0B5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0  |  Course Setup</a:t>
            </a:r>
            <a:endParaRPr lang="fa-IR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CEB76-4122-5C52-4029-CABCCF035734}"/>
              </a:ext>
            </a:extLst>
          </p:cNvPr>
          <p:cNvSpPr txBox="1"/>
          <p:nvPr/>
        </p:nvSpPr>
        <p:spPr>
          <a:xfrm>
            <a:off x="543697" y="1201795"/>
            <a:ext cx="7679725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Login to the </a:t>
            </a: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  <a:hlinkClick r:id="rId8"/>
              </a:rPr>
              <a:t>Broadcom Support Portal</a:t>
            </a:r>
            <a:endParaRPr lang="en-US" sz="2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After successful login, access the VMware Workstation Pro downloads using the link: </a:t>
            </a: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  <a:hlinkClick r:id="rId9"/>
              </a:rPr>
              <a:t>Download VMware Workstation Pro (Free)</a:t>
            </a:r>
            <a:endParaRPr lang="en-US" sz="2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Expand “</a:t>
            </a:r>
            <a:r>
              <a:rPr lang="en-US" sz="2000" i="1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VMware Workstation Pro &lt;version&gt; for Windows</a:t>
            </a: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“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Select the version you want to download under the release column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863135-4086-AB83-1179-445E896AFDE9}"/>
              </a:ext>
            </a:extLst>
          </p:cNvPr>
          <p:cNvSpPr txBox="1"/>
          <p:nvPr/>
        </p:nvSpPr>
        <p:spPr>
          <a:xfrm>
            <a:off x="543697" y="5206540"/>
            <a:ext cx="555230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for more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Barlow Condensed ExtraLight" panose="00000306000000000000" pitchFamily="2" charset="0"/>
                <a:cs typeface="Dubai Medium" panose="020B0603030403030204" pitchFamily="34" charset="-78"/>
                <a:hlinkClick r:id="rId10"/>
              </a:rPr>
              <a:t>Downloading VMware Workstation Pro</a:t>
            </a:r>
            <a:endParaRPr lang="en-US" dirty="0">
              <a:solidFill>
                <a:srgbClr val="000000"/>
              </a:solidFill>
              <a:latin typeface="Barlow Condensed ExtraLight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31B68A-45B8-7DAF-69E7-A68F87131D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9008" y="2999405"/>
            <a:ext cx="6480342" cy="3692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ABD51D3-FAA9-B90C-F37A-BCEE96292CEB}"/>
                  </a:ext>
                </a:extLst>
              </p14:cNvPr>
              <p14:cNvContentPartPr/>
              <p14:nvPr/>
            </p14:nvContentPartPr>
            <p14:xfrm>
              <a:off x="4287396" y="3143695"/>
              <a:ext cx="945720" cy="928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ABD51D3-FAA9-B90C-F37A-BCEE96292CE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78756" y="3135055"/>
                <a:ext cx="963360" cy="9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B2B74CD-445A-8B27-C6E3-5E5850D18A4B}"/>
                  </a:ext>
                </a:extLst>
              </p14:cNvPr>
              <p14:cNvContentPartPr/>
              <p14:nvPr/>
            </p14:nvContentPartPr>
            <p14:xfrm>
              <a:off x="10195356" y="2514415"/>
              <a:ext cx="234360" cy="1057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B2B74CD-445A-8B27-C6E3-5E5850D18A4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86356" y="2505775"/>
                <a:ext cx="252000" cy="107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804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22E90-3380-DB93-399F-0CE69D4D8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urple and blue background&#10;&#10;AI-generated content may be incorrect.">
            <a:extLst>
              <a:ext uri="{FF2B5EF4-FFF2-40B4-BE49-F238E27FC236}">
                <a16:creationId xmlns:a16="http://schemas.microsoft.com/office/drawing/2014/main" id="{D90E6E32-EF2F-CB5D-7793-C6FF064577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" t="864" r="349" b="864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A52577D-F7E1-2D26-9E4A-AC80FC501A88}"/>
              </a:ext>
            </a:extLst>
          </p:cNvPr>
          <p:cNvGrpSpPr/>
          <p:nvPr/>
        </p:nvGrpSpPr>
        <p:grpSpPr>
          <a:xfrm>
            <a:off x="532370" y="1496252"/>
            <a:ext cx="11127260" cy="4585124"/>
            <a:chOff x="377259" y="1381949"/>
            <a:chExt cx="11448981" cy="4717693"/>
          </a:xfr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D39989-BB0C-4608-9C71-0F897CCE5CE2}"/>
                </a:ext>
              </a:extLst>
            </p:cNvPr>
            <p:cNvSpPr/>
            <p:nvPr/>
          </p:nvSpPr>
          <p:spPr>
            <a:xfrm>
              <a:off x="1310640" y="1381949"/>
              <a:ext cx="25146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Barlow Condensed Medium" panose="00000606000000000000" pitchFamily="2" charset="0"/>
                </a:rPr>
                <a:t>WEEK 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BA4E51A-78B7-9CAF-5C18-56F844B9757C}"/>
                </a:ext>
              </a:extLst>
            </p:cNvPr>
            <p:cNvSpPr/>
            <p:nvPr/>
          </p:nvSpPr>
          <p:spPr>
            <a:xfrm>
              <a:off x="3977640" y="1381949"/>
              <a:ext cx="25146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Barlow Condensed Medium" panose="00000606000000000000" pitchFamily="2" charset="0"/>
                </a:rPr>
                <a:t>WEEK 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FD667E9-D7FA-B71E-7868-E52D12A1C297}"/>
                </a:ext>
              </a:extLst>
            </p:cNvPr>
            <p:cNvSpPr/>
            <p:nvPr/>
          </p:nvSpPr>
          <p:spPr>
            <a:xfrm>
              <a:off x="6644640" y="1381949"/>
              <a:ext cx="25146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Barlow Condensed Medium" panose="00000606000000000000" pitchFamily="2" charset="0"/>
                </a:rPr>
                <a:t>WEEK 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7B16E3-6930-0850-5A7B-2814326EAC5F}"/>
                </a:ext>
              </a:extLst>
            </p:cNvPr>
            <p:cNvSpPr/>
            <p:nvPr/>
          </p:nvSpPr>
          <p:spPr>
            <a:xfrm>
              <a:off x="9311640" y="1381949"/>
              <a:ext cx="25146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Barlow Condensed Medium" panose="00000606000000000000" pitchFamily="2" charset="0"/>
                </a:rPr>
                <a:t>WEEK 4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C78C21-7B5E-CA73-5BFE-ECFDE3249844}"/>
                </a:ext>
              </a:extLst>
            </p:cNvPr>
            <p:cNvSpPr/>
            <p:nvPr/>
          </p:nvSpPr>
          <p:spPr>
            <a:xfrm>
              <a:off x="377259" y="1381949"/>
              <a:ext cx="778807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0A0A05A-208A-A704-A0BC-B31CFE67D3DE}"/>
                </a:ext>
              </a:extLst>
            </p:cNvPr>
            <p:cNvSpPr/>
            <p:nvPr/>
          </p:nvSpPr>
          <p:spPr>
            <a:xfrm>
              <a:off x="379432" y="1981392"/>
              <a:ext cx="778807" cy="19880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dirty="0">
                  <a:latin typeface="Barlow Condensed Medium" panose="00000606000000000000" pitchFamily="2" charset="0"/>
                </a:rPr>
                <a:t>Session 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C5B74A-5CA3-8958-6C68-E4548BE63CC8}"/>
                </a:ext>
              </a:extLst>
            </p:cNvPr>
            <p:cNvSpPr/>
            <p:nvPr/>
          </p:nvSpPr>
          <p:spPr>
            <a:xfrm>
              <a:off x="377259" y="4111638"/>
              <a:ext cx="778807" cy="19880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dirty="0">
                  <a:latin typeface="Barlow Condensed Medium" panose="00000606000000000000" pitchFamily="2" charset="0"/>
                </a:rPr>
                <a:t>Session 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C838B0F-E66A-E29F-07DD-EBA6AABE5037}"/>
                </a:ext>
              </a:extLst>
            </p:cNvPr>
            <p:cNvSpPr/>
            <p:nvPr/>
          </p:nvSpPr>
          <p:spPr>
            <a:xfrm>
              <a:off x="1310640" y="1981392"/>
              <a:ext cx="2514600" cy="19880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8A56329-9F60-14F1-CD18-94F14D8EC61B}"/>
                </a:ext>
              </a:extLst>
            </p:cNvPr>
            <p:cNvSpPr/>
            <p:nvPr/>
          </p:nvSpPr>
          <p:spPr>
            <a:xfrm>
              <a:off x="3977640" y="1981392"/>
              <a:ext cx="2514600" cy="19880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C78AE50-83D1-5C16-72A4-1ED7162EA900}"/>
                </a:ext>
              </a:extLst>
            </p:cNvPr>
            <p:cNvSpPr/>
            <p:nvPr/>
          </p:nvSpPr>
          <p:spPr>
            <a:xfrm>
              <a:off x="6644640" y="1981392"/>
              <a:ext cx="2514600" cy="19880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D34B44E-B37F-DE38-CAF6-17D5C31CD423}"/>
                </a:ext>
              </a:extLst>
            </p:cNvPr>
            <p:cNvSpPr/>
            <p:nvPr/>
          </p:nvSpPr>
          <p:spPr>
            <a:xfrm>
              <a:off x="9311640" y="1981392"/>
              <a:ext cx="2514600" cy="19880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86DF2D-5B43-59A6-9D9A-61EC917D5670}"/>
                </a:ext>
              </a:extLst>
            </p:cNvPr>
            <p:cNvSpPr/>
            <p:nvPr/>
          </p:nvSpPr>
          <p:spPr>
            <a:xfrm>
              <a:off x="1310640" y="4111638"/>
              <a:ext cx="2514600" cy="19880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F2EC410-7FC9-21F4-7E37-8DA298CAEE77}"/>
                </a:ext>
              </a:extLst>
            </p:cNvPr>
            <p:cNvSpPr/>
            <p:nvPr/>
          </p:nvSpPr>
          <p:spPr>
            <a:xfrm>
              <a:off x="3977640" y="4111638"/>
              <a:ext cx="2514600" cy="19880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849144B-1E3F-5156-F520-C10C6163EC65}"/>
                </a:ext>
              </a:extLst>
            </p:cNvPr>
            <p:cNvSpPr/>
            <p:nvPr/>
          </p:nvSpPr>
          <p:spPr>
            <a:xfrm>
              <a:off x="6644640" y="4111638"/>
              <a:ext cx="2514600" cy="19880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2E527E2-B79E-51FD-0514-70B1290282B4}"/>
                </a:ext>
              </a:extLst>
            </p:cNvPr>
            <p:cNvSpPr/>
            <p:nvPr/>
          </p:nvSpPr>
          <p:spPr>
            <a:xfrm>
              <a:off x="9311640" y="4111638"/>
              <a:ext cx="2514600" cy="19880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68E6145-F07C-6F8C-25EB-9D44E2A98D11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 Course Schedule</a:t>
            </a:r>
            <a:endParaRPr lang="en-US" sz="44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hnschrift SemiCondensed" panose="020B0502040204020203" pitchFamily="34" charset="0"/>
              <a:cs typeface="Dubai Medium" panose="020B0603030403030204" pitchFamily="34" charset="-78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6A1AAA0-156A-841A-7D99-0E4E3C5E948F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7150D5-D703-76D4-1058-99649D7D578F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65EE90F-2B5C-8A02-892D-56E14F764B1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42C328F-75D6-0F02-6E5C-53BA3E0BCBCC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8EE9CA-327A-1DCF-F14F-DC85A2B68C10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0  |  Course Setup</a:t>
            </a:r>
            <a:endParaRPr lang="fa-IR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0608DF-A825-FDF4-3259-2F87F25A6B8F}"/>
              </a:ext>
            </a:extLst>
          </p:cNvPr>
          <p:cNvSpPr txBox="1"/>
          <p:nvPr/>
        </p:nvSpPr>
        <p:spPr>
          <a:xfrm>
            <a:off x="1439522" y="4149235"/>
            <a:ext cx="244394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rlow Condensed SemiBold" panose="00000706000000000000" pitchFamily="2" charset="0"/>
              </a:rPr>
              <a:t>URDF and Simulation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Build a Visual Robot Model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URDF and </a:t>
            </a:r>
            <a:r>
              <a:rPr lang="en-US" sz="1600" dirty="0" err="1">
                <a:solidFill>
                  <a:schemeClr val="bg1"/>
                </a:solidFill>
                <a:latin typeface="Barlow Condensed Light" panose="00000406000000000000" pitchFamily="2" charset="0"/>
              </a:rPr>
              <a:t>Xacro</a:t>
            </a:r>
            <a:endParaRPr lang="en-US" sz="1600" dirty="0">
              <a:solidFill>
                <a:schemeClr val="bg1"/>
              </a:solidFill>
              <a:latin typeface="Barlow Condensed Light" panose="00000406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Gazebo Simulation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Publish Robot States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Use Existing Models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Changing Worlds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155C3-DEAE-C02B-BBCE-4107CB25F904}"/>
              </a:ext>
            </a:extLst>
          </p:cNvPr>
          <p:cNvSpPr txBox="1"/>
          <p:nvPr/>
        </p:nvSpPr>
        <p:spPr>
          <a:xfrm>
            <a:off x="1439521" y="2078849"/>
            <a:ext cx="244394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rlow Condensed SemiBold" panose="00000706000000000000" pitchFamily="2" charset="0"/>
              </a:rPr>
              <a:t>ROS2 Concepts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Course Setup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ROS Vs. ROS2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ROS2 Design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Publishers and Subscribers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Interfaces and Messages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Services and 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5503FC-830C-43BB-D55B-39D2455B1672}"/>
              </a:ext>
            </a:extLst>
          </p:cNvPr>
          <p:cNvSpPr txBox="1"/>
          <p:nvPr/>
        </p:nvSpPr>
        <p:spPr>
          <a:xfrm>
            <a:off x="4031578" y="2078849"/>
            <a:ext cx="244394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rlow Condensed SemiBold" panose="00000706000000000000" pitchFamily="2" charset="0"/>
              </a:rPr>
              <a:t>Review and Examples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Lenna Mobile Robot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Teleoperation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Wall Following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Trajectory Control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4C4EBE-72CA-8235-B479-54A615277952}"/>
              </a:ext>
            </a:extLst>
          </p:cNvPr>
          <p:cNvSpPr txBox="1"/>
          <p:nvPr/>
        </p:nvSpPr>
        <p:spPr>
          <a:xfrm>
            <a:off x="4031578" y="4149235"/>
            <a:ext cx="244394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rlow Condensed SemiBold" panose="00000706000000000000" pitchFamily="2" charset="0"/>
              </a:rPr>
              <a:t>Robot Navigation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Mobile Robots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SLAM Algorithms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Nav2 Introduction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➜</a:t>
            </a:r>
            <a:r>
              <a:rPr lang="en-US" sz="16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Localization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➜</a:t>
            </a:r>
            <a:r>
              <a:rPr lang="en-US" sz="16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Planning and Control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Goal Points and Patrolling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00B2C-07BF-39D6-3BAB-E1690BFE4078}"/>
              </a:ext>
            </a:extLst>
          </p:cNvPr>
          <p:cNvSpPr txBox="1"/>
          <p:nvPr/>
        </p:nvSpPr>
        <p:spPr>
          <a:xfrm>
            <a:off x="6623634" y="2078849"/>
            <a:ext cx="24439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rlow Condensed SemiBold" panose="00000706000000000000" pitchFamily="2" charset="0"/>
              </a:rPr>
              <a:t>Robotic Manipulation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Serial Robot Manipulators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MoveIt2 Introduction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➜</a:t>
            </a:r>
            <a:r>
              <a:rPr lang="en-US" sz="16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Collisions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➜</a:t>
            </a:r>
            <a:r>
              <a:rPr lang="en-US" sz="16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Kinematics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➜</a:t>
            </a:r>
            <a:r>
              <a:rPr lang="en-US" sz="16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APIs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9028B-75AA-D5B4-0E9F-06303F4165DD}"/>
              </a:ext>
            </a:extLst>
          </p:cNvPr>
          <p:cNvSpPr txBox="1"/>
          <p:nvPr/>
        </p:nvSpPr>
        <p:spPr>
          <a:xfrm>
            <a:off x="6623634" y="4154785"/>
            <a:ext cx="24439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rlow Condensed SemiBold" panose="00000706000000000000" pitchFamily="2" charset="0"/>
              </a:rPr>
              <a:t>Robot Perception and TF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Transform Coordinates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Static Transform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TF Broadcasters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ROS Standards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Robot Vision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9B3E3D-5228-F4AF-B900-C87339CE6B59}"/>
              </a:ext>
            </a:extLst>
          </p:cNvPr>
          <p:cNvSpPr txBox="1"/>
          <p:nvPr/>
        </p:nvSpPr>
        <p:spPr>
          <a:xfrm>
            <a:off x="9213578" y="2078848"/>
            <a:ext cx="244393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rlow Condensed SemiBold" panose="00000706000000000000" pitchFamily="2" charset="0"/>
              </a:rPr>
              <a:t>Behavior Trees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Real-World Scenarios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Behavior Tree Tools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Factory Example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Final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AD39E-D132-EDA2-2DD9-F1250AB65151}"/>
              </a:ext>
            </a:extLst>
          </p:cNvPr>
          <p:cNvSpPr txBox="1"/>
          <p:nvPr/>
        </p:nvSpPr>
        <p:spPr>
          <a:xfrm>
            <a:off x="9213578" y="4149234"/>
            <a:ext cx="244393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rlow Condensed SemiBold" panose="00000706000000000000" pitchFamily="2" charset="0"/>
              </a:rPr>
              <a:t>Conclusion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Course Summary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Advanced Topics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Future Directions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Available Resources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  <a:latin typeface="Barlow Condensed Light" panose="00000406000000000000" pitchFamily="2" charset="0"/>
              </a:rPr>
              <a:t>Opportunities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80B436-A655-38C8-B3F1-E89670C26EAE}"/>
              </a:ext>
            </a:extLst>
          </p:cNvPr>
          <p:cNvSpPr txBox="1"/>
          <p:nvPr/>
        </p:nvSpPr>
        <p:spPr>
          <a:xfrm>
            <a:off x="9213578" y="194228"/>
            <a:ext cx="24439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rlow Condensed SemiBold" panose="00000706000000000000" pitchFamily="2" charset="0"/>
              </a:rPr>
              <a:t>Grading Scale: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Barlow Condensed Light" panose="00000406000000000000" pitchFamily="2" charset="0"/>
              </a:rPr>
              <a:t>Presence	40%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Barlow Condensed Light" panose="00000406000000000000" pitchFamily="2" charset="0"/>
              </a:rPr>
              <a:t>Homework	60%</a:t>
            </a:r>
          </a:p>
          <a:p>
            <a:pPr algn="ctr"/>
            <a:r>
              <a:rPr lang="en-US" sz="1600" dirty="0">
                <a:latin typeface="Barlow Condensed Light" panose="00000406000000000000" pitchFamily="2" charset="0"/>
              </a:rPr>
              <a:t>+60% to obtain certification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C8DD9F-9F4E-2A87-802E-39420847BB25}"/>
              </a:ext>
            </a:extLst>
          </p:cNvPr>
          <p:cNvGrpSpPr/>
          <p:nvPr/>
        </p:nvGrpSpPr>
        <p:grpSpPr>
          <a:xfrm>
            <a:off x="3437372" y="6143028"/>
            <a:ext cx="526418" cy="365760"/>
            <a:chOff x="3437372" y="6143028"/>
            <a:chExt cx="526418" cy="365760"/>
          </a:xfrm>
        </p:grpSpPr>
        <p:sp>
          <p:nvSpPr>
            <p:cNvPr id="12" name="Teardrop 11">
              <a:extLst>
                <a:ext uri="{FF2B5EF4-FFF2-40B4-BE49-F238E27FC236}">
                  <a16:creationId xmlns:a16="http://schemas.microsoft.com/office/drawing/2014/main" id="{901CF1EB-276E-9636-BAB3-F039A8487A50}"/>
                </a:ext>
              </a:extLst>
            </p:cNvPr>
            <p:cNvSpPr/>
            <p:nvPr/>
          </p:nvSpPr>
          <p:spPr>
            <a:xfrm>
              <a:off x="3517701" y="6143028"/>
              <a:ext cx="365760" cy="365760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0C5AEA-D6F0-C342-D8BF-40CD9DBDA7B4}"/>
                </a:ext>
              </a:extLst>
            </p:cNvPr>
            <p:cNvSpPr txBox="1"/>
            <p:nvPr/>
          </p:nvSpPr>
          <p:spPr>
            <a:xfrm>
              <a:off x="3437372" y="6170641"/>
              <a:ext cx="5264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Barlow Condensed SemiBold" panose="00000706000000000000" pitchFamily="2" charset="0"/>
                </a:rPr>
                <a:t>HW1</a:t>
              </a:r>
              <a:endParaRPr lang="en-US" sz="1600" dirty="0">
                <a:latin typeface="Barlow Condensed Light" panose="00000406000000000000" pitchFamily="2" charset="0"/>
              </a:endParaRPr>
            </a:p>
          </p:txBody>
        </p:sp>
      </p:grpSp>
      <p:sp>
        <p:nvSpPr>
          <p:cNvPr id="16" name="Teardrop 15">
            <a:extLst>
              <a:ext uri="{FF2B5EF4-FFF2-40B4-BE49-F238E27FC236}">
                <a16:creationId xmlns:a16="http://schemas.microsoft.com/office/drawing/2014/main" id="{1E51D235-5409-AE2F-F625-ECB323705EC9}"/>
              </a:ext>
            </a:extLst>
          </p:cNvPr>
          <p:cNvSpPr/>
          <p:nvPr/>
        </p:nvSpPr>
        <p:spPr>
          <a:xfrm>
            <a:off x="6106598" y="6143028"/>
            <a:ext cx="365760" cy="365760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5B8502-CB14-F444-B69F-1DA7861AB422}"/>
              </a:ext>
            </a:extLst>
          </p:cNvPr>
          <p:cNvSpPr txBox="1"/>
          <p:nvPr/>
        </p:nvSpPr>
        <p:spPr>
          <a:xfrm>
            <a:off x="6026269" y="6170640"/>
            <a:ext cx="526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Barlow Condensed SemiBold" panose="00000706000000000000" pitchFamily="2" charset="0"/>
              </a:rPr>
              <a:t>HW2</a:t>
            </a:r>
            <a:endParaRPr lang="en-US" sz="1600" dirty="0">
              <a:latin typeface="Barlow Condensed Light" panose="00000406000000000000" pitchFamily="2" charset="0"/>
            </a:endParaRPr>
          </a:p>
        </p:txBody>
      </p:sp>
      <p:sp>
        <p:nvSpPr>
          <p:cNvPr id="31" name="Teardrop 30">
            <a:extLst>
              <a:ext uri="{FF2B5EF4-FFF2-40B4-BE49-F238E27FC236}">
                <a16:creationId xmlns:a16="http://schemas.microsoft.com/office/drawing/2014/main" id="{E0D036D4-38ED-EFAE-9C6C-AA69C2C5903A}"/>
              </a:ext>
            </a:extLst>
          </p:cNvPr>
          <p:cNvSpPr/>
          <p:nvPr/>
        </p:nvSpPr>
        <p:spPr>
          <a:xfrm>
            <a:off x="8703500" y="6141648"/>
            <a:ext cx="365760" cy="365760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DA41B4-8D5C-EF28-9DBB-F90A7CA54E62}"/>
              </a:ext>
            </a:extLst>
          </p:cNvPr>
          <p:cNvSpPr txBox="1"/>
          <p:nvPr/>
        </p:nvSpPr>
        <p:spPr>
          <a:xfrm>
            <a:off x="8623171" y="6170639"/>
            <a:ext cx="526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Barlow Condensed SemiBold" panose="00000706000000000000" pitchFamily="2" charset="0"/>
              </a:rPr>
              <a:t>HW3</a:t>
            </a:r>
            <a:endParaRPr lang="en-US" sz="1600" dirty="0">
              <a:latin typeface="Barlow Condensed Light" panose="00000406000000000000" pitchFamily="2" charset="0"/>
            </a:endParaRPr>
          </a:p>
        </p:txBody>
      </p:sp>
      <p:sp>
        <p:nvSpPr>
          <p:cNvPr id="42" name="Teardrop 41">
            <a:extLst>
              <a:ext uri="{FF2B5EF4-FFF2-40B4-BE49-F238E27FC236}">
                <a16:creationId xmlns:a16="http://schemas.microsoft.com/office/drawing/2014/main" id="{F5E83CBA-6A3C-918E-9F7C-3BC148AA3C07}"/>
              </a:ext>
            </a:extLst>
          </p:cNvPr>
          <p:cNvSpPr/>
          <p:nvPr/>
        </p:nvSpPr>
        <p:spPr>
          <a:xfrm>
            <a:off x="11292814" y="4071828"/>
            <a:ext cx="365760" cy="365760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F751DF-E5AE-18BC-4011-A16D07327D0D}"/>
              </a:ext>
            </a:extLst>
          </p:cNvPr>
          <p:cNvSpPr txBox="1"/>
          <p:nvPr/>
        </p:nvSpPr>
        <p:spPr>
          <a:xfrm>
            <a:off x="11212485" y="4105556"/>
            <a:ext cx="526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Barlow Condensed SemiBold" panose="00000706000000000000" pitchFamily="2" charset="0"/>
              </a:rPr>
              <a:t>HW4</a:t>
            </a:r>
            <a:endParaRPr lang="en-US" sz="1600" dirty="0">
              <a:latin typeface="Barlow Condensed Light" panose="000004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706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B9AD4-5C67-61DF-17A9-7BD258BF0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A0F0BF-A27D-D60B-C1A5-D20D63240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r="68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41E5A62-C4FA-AB58-5CE3-B232EB019268}"/>
              </a:ext>
            </a:extLst>
          </p:cNvPr>
          <p:cNvSpPr txBox="1"/>
          <p:nvPr/>
        </p:nvSpPr>
        <p:spPr>
          <a:xfrm>
            <a:off x="914399" y="2551837"/>
            <a:ext cx="518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</a:t>
            </a:r>
          </a:p>
          <a:p>
            <a:r>
              <a:rPr lang="en-US" sz="5400" dirty="0">
                <a:solidFill>
                  <a:schemeClr val="bg1"/>
                </a:solid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ROS2 Introduction</a:t>
            </a:r>
            <a:endParaRPr lang="fa-IR" sz="5400" dirty="0">
              <a:solidFill>
                <a:schemeClr val="bg1"/>
              </a:solidFill>
              <a:latin typeface="Bahnschrift SemiCondensed" panose="020B0502040204020203" pitchFamily="34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01077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2B14C-3673-E84B-7F1B-69DE529D4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39F7F80-B597-DC9D-D289-7DD1F9BF0C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r="68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3EA856-7635-493E-8E9F-358D59C43F11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History of ROS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A85DC3-E6EA-863C-2F12-AFA641BF1C17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66F216-14E0-0EDD-A9C8-E3F893F81FA1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53E39-9E14-4684-DAB6-4AFF73B49FF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AA5BED-3B2E-77FF-4C3C-E11288A1383C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4EDB67-1804-4A0D-E0C6-D7D1649A0498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10" name="Picture 2" descr="A History of ROS (Robot Operating System) - The Construct">
            <a:extLst>
              <a:ext uri="{FF2B5EF4-FFF2-40B4-BE49-F238E27FC236}">
                <a16:creationId xmlns:a16="http://schemas.microsoft.com/office/drawing/2014/main" id="{F9AFCC8B-DEDB-02EB-3B5B-562A8FC1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891" y="1500961"/>
            <a:ext cx="4880098" cy="3517188"/>
          </a:xfrm>
          <a:prstGeom prst="roundRect">
            <a:avLst>
              <a:gd name="adj" fmla="val 607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1E1445-40C9-9074-AC9F-7C1204C9B5BE}"/>
              </a:ext>
            </a:extLst>
          </p:cNvPr>
          <p:cNvSpPr/>
          <p:nvPr/>
        </p:nvSpPr>
        <p:spPr>
          <a:xfrm>
            <a:off x="731520" y="4028303"/>
            <a:ext cx="4785771" cy="9452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94575-45AB-9180-A8B0-5F7E82827E6C}"/>
              </a:ext>
            </a:extLst>
          </p:cNvPr>
          <p:cNvSpPr txBox="1"/>
          <p:nvPr/>
        </p:nvSpPr>
        <p:spPr>
          <a:xfrm>
            <a:off x="365760" y="1500961"/>
            <a:ext cx="5213351" cy="44319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originally developed in 2007 at the Stanford Artificial Intelligence Laboratory</a:t>
            </a:r>
          </a:p>
          <a:p>
            <a:endParaRPr lang="en-US" sz="1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the most common problem in robotics: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excessive time dedicated to re-implementing the software infrastructure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inadequate time allocated to actually building intelligent robotics programs</a:t>
            </a:r>
          </a:p>
          <a:p>
            <a:pPr lvl="1"/>
            <a:endParaRPr lang="en-US" sz="1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SemiBold" panose="00000706000000000000" pitchFamily="2" charset="0"/>
                <a:cs typeface="Dubai Medium" panose="020B0603030403030204" pitchFamily="34" charset="-78"/>
              </a:rPr>
              <a:t>ROS</a:t>
            </a: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; a framework that allows processes to communicate with each other and provides some tools to help create code on top of that.</a:t>
            </a:r>
          </a:p>
          <a:p>
            <a:endParaRPr lang="en-US" sz="1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since 2013 managed by Open-Source Robotics</a:t>
            </a:r>
          </a:p>
          <a:p>
            <a:endParaRPr lang="en-US" sz="10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de facto standard for robot programming</a:t>
            </a:r>
            <a:endParaRPr lang="en-US" sz="24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262BA6-8936-4A98-8DFE-3158E1FB405A}"/>
              </a:ext>
            </a:extLst>
          </p:cNvPr>
          <p:cNvSpPr txBox="1"/>
          <p:nvPr/>
        </p:nvSpPr>
        <p:spPr>
          <a:xfrm>
            <a:off x="6612891" y="5202815"/>
            <a:ext cx="4880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Fig. 1. </a:t>
            </a:r>
            <a:r>
              <a:rPr lang="en-US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Eric and Keenan pitch deck. Figure from [1]</a:t>
            </a:r>
            <a:endParaRPr lang="fa-IR" sz="18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13589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E7CDC-C976-9D13-B501-F9D7C43AB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4F0265-1A69-3350-53FF-99F5F38E1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911" y="2104957"/>
            <a:ext cx="9284177" cy="26480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877C7D-735D-BA5D-BE1E-AF6A5B913E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r="68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0F4B60-B779-555C-1ED6-E4B40B1AA7EC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Robotics Software Stack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67B3D-A4AB-39C7-C24A-86BC4BBCFACD}"/>
              </a:ext>
            </a:extLst>
          </p:cNvPr>
          <p:cNvSpPr txBox="1"/>
          <p:nvPr/>
        </p:nvSpPr>
        <p:spPr>
          <a:xfrm>
            <a:off x="1453911" y="5400242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Fig. 1. </a:t>
            </a:r>
            <a:r>
              <a:rPr lang="en-US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Representation of software layers in a robot. Figure from [1]</a:t>
            </a:r>
            <a:endParaRPr lang="fa-IR" sz="18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239A09-E153-CF1F-FED7-4498821416BE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E31A33-AD60-9760-1098-940A1CE7BC9D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4176F-4902-AC81-A46F-DB129809184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E87FEC-3837-213D-6C04-A7C8C5E49B01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589CB-AC21-D26C-5BBD-06701A19AC09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74233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55BF0-8B70-33D7-32D6-AF6DD0ACF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9E180D9-A907-B11F-1291-81F834A7D1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r="68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4262FD-8E2E-0352-3DEE-D17DB996BE01}"/>
              </a:ext>
            </a:extLst>
          </p:cNvPr>
          <p:cNvSpPr txBox="1"/>
          <p:nvPr/>
        </p:nvSpPr>
        <p:spPr>
          <a:xfrm>
            <a:off x="365760" y="365760"/>
            <a:ext cx="5730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hnschrift SemiCondensed" panose="020B0502040204020203" pitchFamily="34" charset="0"/>
                <a:cs typeface="Dubai Medium" panose="020B0603030403030204" pitchFamily="34" charset="-78"/>
              </a:rPr>
              <a:t>ROS1 vs. ROS2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093CDE-13D0-B09A-483E-6D3F3294768D}"/>
              </a:ext>
            </a:extLst>
          </p:cNvPr>
          <p:cNvSpPr/>
          <p:nvPr/>
        </p:nvSpPr>
        <p:spPr>
          <a:xfrm>
            <a:off x="11492989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E89AA-7BEC-2DBF-E609-056174D9DE43}"/>
              </a:ext>
            </a:extLst>
          </p:cNvPr>
          <p:cNvSpPr txBox="1"/>
          <p:nvPr/>
        </p:nvSpPr>
        <p:spPr>
          <a:xfrm>
            <a:off x="11492989" y="6442948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24199"/>
                </a:solidFill>
                <a:latin typeface="Barlow Condensed Thin" panose="00000306000000000000" pitchFamily="2" charset="0"/>
                <a:cs typeface="Dubai Medium" panose="020B0603030403030204" pitchFamily="34" charset="-78"/>
              </a:rPr>
              <a:t>01</a:t>
            </a:r>
            <a:endParaRPr lang="fa-IR" sz="1800" dirty="0">
              <a:solidFill>
                <a:srgbClr val="524199"/>
              </a:solid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9DB85-FD66-500F-5909-E93594D1E8B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25264" r="31647" b="39091"/>
          <a:stretch>
            <a:fillRect/>
          </a:stretch>
        </p:blipFill>
        <p:spPr>
          <a:xfrm>
            <a:off x="379433" y="6487158"/>
            <a:ext cx="338414" cy="1828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0C7BCD-4F39-AD90-8A80-3B9B62C645DF}"/>
              </a:ext>
            </a:extLst>
          </p:cNvPr>
          <p:cNvSpPr/>
          <p:nvPr/>
        </p:nvSpPr>
        <p:spPr>
          <a:xfrm>
            <a:off x="365760" y="6812280"/>
            <a:ext cx="365760" cy="45720"/>
          </a:xfrm>
          <a:prstGeom prst="rect">
            <a:avLst/>
          </a:prstGeom>
          <a:solidFill>
            <a:srgbClr val="524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80761-21E7-0A1B-0F3C-D607A1A2FA83}"/>
              </a:ext>
            </a:extLst>
          </p:cNvPr>
          <p:cNvSpPr txBox="1"/>
          <p:nvPr/>
        </p:nvSpPr>
        <p:spPr>
          <a:xfrm>
            <a:off x="882650" y="6416774"/>
            <a:ext cx="52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Barlow Condensed Thin" panose="00000306000000000000" pitchFamily="2" charset="0"/>
                <a:cs typeface="Dubai Medium" panose="020B0603030403030204" pitchFamily="34" charset="-78"/>
              </a:rPr>
              <a:t>Week 1  |  ROS2 Introduction</a:t>
            </a:r>
            <a:endParaRPr lang="fa-IR" sz="18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Barlow Condensed Thin" panose="00000306000000000000" pitchFamily="2" charset="0"/>
              <a:cs typeface="Dubai Medium" panose="020B0603030403030204" pitchFamily="34" charset="-78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516350-5B69-DB38-10B6-F170D31D35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111" y="1500961"/>
            <a:ext cx="5913878" cy="32358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68A7C5-EB78-3979-48A6-0EAE741E1253}"/>
              </a:ext>
            </a:extLst>
          </p:cNvPr>
          <p:cNvSpPr txBox="1"/>
          <p:nvPr/>
        </p:nvSpPr>
        <p:spPr>
          <a:xfrm>
            <a:off x="365760" y="1270132"/>
            <a:ext cx="5213351" cy="48936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Middleware:</a:t>
            </a:r>
          </a:p>
          <a:p>
            <a:r>
              <a:rPr lang="en-US" sz="24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	ROS1	➜  </a:t>
            </a:r>
            <a:r>
              <a:rPr lang="en-US" sz="2400" dirty="0" err="1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TCPROS</a:t>
            </a:r>
            <a:r>
              <a:rPr lang="en-US" sz="24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UDPROS</a:t>
            </a:r>
            <a:endParaRPr lang="en-US" sz="24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  <a:p>
            <a:r>
              <a:rPr lang="en-US" sz="24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	ROS2	➜  DDS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Real-Time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Quality of Service (QoS)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Security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Build System: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	ROS1 	➜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catkin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  <a:cs typeface="Dubai Medium" panose="020B0603030403030204" pitchFamily="34" charset="-78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	ROS2	➜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Dubai Medium" panose="020B0603030403030204" pitchFamily="34" charset="-78"/>
              </a:rPr>
              <a:t>ament</a:t>
            </a:r>
            <a:r>
              <a:rPr lang="en-US" sz="24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Maintenance:</a:t>
            </a:r>
          </a:p>
          <a:p>
            <a:r>
              <a:rPr lang="en-US" sz="24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	“ROS1 is DEAD, and we have killed it!”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Many Other Things:</a:t>
            </a:r>
          </a:p>
          <a:p>
            <a:r>
              <a:rPr lang="en-US" sz="2400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	Node Composition, Lifecycle Nodes, …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AB5B17-DFF5-DEA3-6780-42587B731C58}"/>
              </a:ext>
            </a:extLst>
          </p:cNvPr>
          <p:cNvSpPr txBox="1"/>
          <p:nvPr/>
        </p:nvSpPr>
        <p:spPr>
          <a:xfrm>
            <a:off x="6673595" y="4987707"/>
            <a:ext cx="3724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Barlow Condensed Medium" panose="00000606000000000000" pitchFamily="2" charset="0"/>
                <a:cs typeface="Dubai Medium" panose="020B0603030403030204" pitchFamily="34" charset="-78"/>
              </a:rPr>
              <a:t>Fig. 1. </a:t>
            </a:r>
            <a:r>
              <a:rPr lang="en-US" dirty="0">
                <a:solidFill>
                  <a:srgbClr val="000000"/>
                </a:solidFill>
                <a:latin typeface="Barlow Condensed Light" panose="00000406000000000000" pitchFamily="2" charset="0"/>
                <a:cs typeface="Dubai Medium" panose="020B0603030403030204" pitchFamily="34" charset="-78"/>
              </a:rPr>
              <a:t>ROS1/ROS2 Architecture. Figure from [1]</a:t>
            </a:r>
            <a:endParaRPr lang="fa-IR" sz="1800" dirty="0">
              <a:solidFill>
                <a:srgbClr val="000000"/>
              </a:solidFill>
              <a:latin typeface="Barlow Condensed Light" panose="00000406000000000000" pitchFamily="2" charset="0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72821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hiraz">
      <a:dk1>
        <a:srgbClr val="262626"/>
      </a:dk1>
      <a:lt1>
        <a:sysClr val="window" lastClr="FFFFFF"/>
      </a:lt1>
      <a:dk2>
        <a:srgbClr val="262626"/>
      </a:dk2>
      <a:lt2>
        <a:srgbClr val="E7E6E6"/>
      </a:lt2>
      <a:accent1>
        <a:srgbClr val="FF399B"/>
      </a:accent1>
      <a:accent2>
        <a:srgbClr val="487AFF"/>
      </a:accent2>
      <a:accent3>
        <a:srgbClr val="FFEB5B"/>
      </a:accent3>
      <a:accent4>
        <a:srgbClr val="FF4C54"/>
      </a:accent4>
      <a:accent5>
        <a:srgbClr val="A077FF"/>
      </a:accent5>
      <a:accent6>
        <a:srgbClr val="51AEA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3345</TotalTime>
  <Words>597</Words>
  <Application>Microsoft Office PowerPoint</Application>
  <PresentationFormat>Widescreen</PresentationFormat>
  <Paragraphs>163</Paragraphs>
  <Slides>19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Bahnschrift SemiCondensed</vt:lpstr>
      <vt:lpstr>Barlow Condensed ExtraLight</vt:lpstr>
      <vt:lpstr>Barlow Condensed Light</vt:lpstr>
      <vt:lpstr>Barlow Condensed Medium</vt:lpstr>
      <vt:lpstr>Barlow Condensed SemiBold</vt:lpstr>
      <vt:lpstr>Barlow Condensed Thin</vt:lpstr>
      <vt:lpstr>Calibri</vt:lpstr>
      <vt:lpstr>Calibri Light</vt:lpstr>
      <vt:lpstr>Consolas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Erfan Riazati</dc:creator>
  <cp:lastModifiedBy>Erfan Riazati</cp:lastModifiedBy>
  <cp:revision>119</cp:revision>
  <dcterms:created xsi:type="dcterms:W3CDTF">2023-01-27T20:56:24Z</dcterms:created>
  <dcterms:modified xsi:type="dcterms:W3CDTF">2025-10-11T17:12:13Z</dcterms:modified>
</cp:coreProperties>
</file>